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  <p:sldMasterId id="2147483705" r:id="rId2"/>
  </p:sldMasterIdLst>
  <p:notesMasterIdLst>
    <p:notesMasterId r:id="rId13"/>
  </p:notesMasterIdLst>
  <p:sldIdLst>
    <p:sldId id="351" r:id="rId3"/>
    <p:sldId id="402" r:id="rId4"/>
    <p:sldId id="396" r:id="rId5"/>
    <p:sldId id="352" r:id="rId6"/>
    <p:sldId id="398" r:id="rId7"/>
    <p:sldId id="406" r:id="rId8"/>
    <p:sldId id="266" r:id="rId9"/>
    <p:sldId id="269" r:id="rId10"/>
    <p:sldId id="327" r:id="rId11"/>
    <p:sldId id="325" r:id="rId12"/>
  </p:sldIdLst>
  <p:sldSz cx="9144000" cy="6858000" type="screen4x3"/>
  <p:notesSz cx="6858000" cy="9144000"/>
  <p:embeddedFontLst>
    <p:embeddedFont>
      <p:font typeface="Rockwell" pitchFamily="18" charset="0"/>
      <p:regular r:id="rId14"/>
      <p:bold r:id="rId15"/>
      <p:italic r:id="rId16"/>
      <p:boldItalic r:id="rId17"/>
    </p:embeddedFont>
    <p:embeddedFont>
      <p:font typeface="Engravers MT" pitchFamily="18" charset="0"/>
      <p:regular r:id="rId18"/>
      <p:bold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Lucida Sans Unicode" pitchFamily="34" charset="0"/>
      <p:regular r:id="rId24"/>
    </p:embeddedFont>
    <p:embeddedFont>
      <p:font typeface="Verdana" pitchFamily="34" charset="0"/>
      <p:regular r:id="rId25"/>
      <p:bold r:id="rId26"/>
      <p:italic r:id="rId27"/>
      <p:boldItalic r:id="rId28"/>
    </p:embeddedFont>
    <p:embeddedFont>
      <p:font typeface="Arial Black" pitchFamily="34" charset="0"/>
      <p:bold r:id="rId29"/>
    </p:embeddedFont>
    <p:embeddedFont>
      <p:font typeface="Georgia" pitchFamily="18" charset="0"/>
      <p:regular r:id="rId30"/>
      <p:bold r:id="rId31"/>
      <p:italic r:id="rId32"/>
      <p:boldItalic r:id="rId33"/>
    </p:embeddedFont>
    <p:embeddedFont>
      <p:font typeface="Arial Narrow" pitchFamily="34" charset="0"/>
      <p:regular r:id="rId34"/>
      <p:bold r:id="rId35"/>
      <p:italic r:id="rId36"/>
      <p:boldItalic r:id="rId37"/>
    </p:embeddedFont>
    <p:embeddedFont>
      <p:font typeface="Impact" pitchFamily="3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92772"/>
    <a:srgbClr val="FFFFCC"/>
    <a:srgbClr val="54FAE6"/>
    <a:srgbClr val="CC0000"/>
    <a:srgbClr val="0F282F"/>
    <a:srgbClr val="44C4C4"/>
    <a:srgbClr val="44A9C4"/>
    <a:srgbClr val="7F7F7F"/>
    <a:srgbClr val="666666"/>
    <a:srgbClr val="68686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2756" autoAdjust="0"/>
  </p:normalViewPr>
  <p:slideViewPr>
    <p:cSldViewPr snapToGrid="0">
      <p:cViewPr varScale="1">
        <p:scale>
          <a:sx n="65" d="100"/>
          <a:sy n="65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87E17-A345-449B-8BED-0B9C1ACD5A68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F1251-71D8-4B35-880E-D4FEFC1AE9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78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9" y="4343704"/>
            <a:ext cx="5485804" cy="4113892"/>
          </a:xfrm>
          <a:noFill/>
          <a:ln w="9525"/>
        </p:spPr>
        <p:txBody>
          <a:bodyPr/>
          <a:lstStyle/>
          <a:p>
            <a:pPr eaLnBrk="1" hangingPunct="1"/>
            <a:r>
              <a:rPr lang="en-US" smtClean="0"/>
              <a:t>Can you think of a situation where people have to work together where trust is not a key factor in cooperation.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47922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2950" cy="34147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Helliwell Study: </a:t>
            </a:r>
            <a:r>
              <a:rPr lang="en-US" dirty="0" smtClean="0"/>
              <a:t>the wellbeing effects of living in a high-trust environment are even greater. Having high trust in co-workers, which we find to be the largest of all the specific directional trust measures, is associated with 7.6% higher life satisfaction. This is followed trust in </a:t>
            </a:r>
            <a:r>
              <a:rPr lang="en-US" dirty="0" err="1" smtClean="0"/>
              <a:t>neighbours</a:t>
            </a:r>
            <a:r>
              <a:rPr lang="en-US" dirty="0" smtClean="0"/>
              <a:t> (5%), confidence in police (3%), and a belief that a stranger would return your lost wallet (2.5%) someone who feels a strong sense of belonging to their community is estimated to be 11% more satisfied with his or her life.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503730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400" b="1" dirty="0" smtClean="0">
                <a:ln>
                  <a:solidFill>
                    <a:srgbClr val="FFC000"/>
                  </a:solidFill>
                </a:ln>
              </a:rPr>
              <a:t>Lack of Trust</a:t>
            </a:r>
          </a:p>
          <a:p>
            <a:pPr marL="914400" lvl="1" indent="-457200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Blame game, Complaining, Criticism, Negativity</a:t>
            </a:r>
          </a:p>
          <a:p>
            <a:pPr marL="914400" lvl="1" indent="-457200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Selfishness,  No Caring/Respect about others	</a:t>
            </a:r>
          </a:p>
          <a:p>
            <a:pPr marL="914400" lvl="1" indent="-457200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Manipulation, Deceit</a:t>
            </a:r>
          </a:p>
          <a:p>
            <a:pPr marL="914400" lvl="1" indent="-457200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No Means of Resolving Conflict </a:t>
            </a:r>
          </a:p>
          <a:p>
            <a:pPr marL="914400" lvl="1" indent="-457200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Fear (unsafe, disrespect, insecure)</a:t>
            </a:r>
          </a:p>
          <a:p>
            <a:pPr marL="914400" lvl="1" indent="-457200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Losing Attitude, Low Standards, </a:t>
            </a:r>
          </a:p>
          <a:p>
            <a:pPr marL="914400" lvl="1" indent="-457200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Poor Synchronization</a:t>
            </a:r>
          </a:p>
          <a:p>
            <a:pPr marL="457200" indent="-457200">
              <a:lnSpc>
                <a:spcPct val="8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b="1" dirty="0" smtClean="0">
                <a:ln>
                  <a:solidFill>
                    <a:srgbClr val="FFC000"/>
                  </a:solidFill>
                </a:ln>
              </a:rPr>
              <a:t>Lack of Purpose/Mission</a:t>
            </a:r>
          </a:p>
          <a:p>
            <a:pPr marL="857250" lvl="2" indent="-457200">
              <a:lnSpc>
                <a:spcPct val="80000"/>
              </a:lnSpc>
              <a:spcBef>
                <a:spcPts val="400"/>
              </a:spcBef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Poor Focus/Goal or Role Clarity</a:t>
            </a:r>
          </a:p>
          <a:p>
            <a:pPr marL="857250" lvl="2" indent="-457200">
              <a:lnSpc>
                <a:spcPct val="80000"/>
              </a:lnSpc>
              <a:spcBef>
                <a:spcPts val="400"/>
              </a:spcBef>
              <a:buFont typeface="Arial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No Accountability/Commitment</a:t>
            </a:r>
          </a:p>
          <a:p>
            <a:pPr marL="457200" indent="-457200">
              <a:lnSpc>
                <a:spcPct val="8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b="1" dirty="0" smtClean="0">
                <a:ln>
                  <a:solidFill>
                    <a:srgbClr val="FFC000"/>
                  </a:solidFill>
                </a:ln>
              </a:rPr>
              <a:t>Lack of Results &amp; Empowerment</a:t>
            </a:r>
          </a:p>
          <a:p>
            <a:pPr marL="857250" lvl="1" indent="-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Insufficient Delegation, Recognition or Reward</a:t>
            </a:r>
          </a:p>
          <a:p>
            <a:pPr marL="857250" lvl="1" indent="-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No one cares, I don’t make a difference</a:t>
            </a:r>
          </a:p>
          <a:p>
            <a:pPr marL="457200" indent="-457200">
              <a:lnSpc>
                <a:spcPct val="8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b="1" dirty="0" smtClean="0">
                <a:ln>
                  <a:solidFill>
                    <a:srgbClr val="FFC000"/>
                  </a:solidFill>
                </a:ln>
              </a:rPr>
              <a:t>Lack of Learning/Innovation/Creativity</a:t>
            </a:r>
          </a:p>
          <a:p>
            <a:pPr marL="857250" lvl="1" indent="-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 b="1" dirty="0" smtClean="0">
                <a:ln>
                  <a:solidFill>
                    <a:srgbClr val="FFC000"/>
                  </a:solidFill>
                </a:ln>
              </a:rPr>
              <a:t>Breakdowns in Face of Adversity</a:t>
            </a:r>
            <a:endParaRPr lang="en-US" sz="2000" b="1" dirty="0" smtClean="0">
              <a:ln>
                <a:solidFill>
                  <a:srgbClr val="FFC000"/>
                </a:solidFill>
              </a:ln>
            </a:endParaRPr>
          </a:p>
          <a:p>
            <a:pPr marL="457200" indent="-457200">
              <a:lnSpc>
                <a:spcPct val="8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b="1" dirty="0" smtClean="0">
                <a:ln>
                  <a:solidFill>
                    <a:srgbClr val="FFC000"/>
                  </a:solidFill>
                </a:ln>
              </a:rPr>
              <a:t>Lack of Competency/Skills/Experience</a:t>
            </a:r>
          </a:p>
          <a:p>
            <a:pPr marL="457200" indent="-457200">
              <a:lnSpc>
                <a:spcPct val="8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b="1" dirty="0" smtClean="0">
                <a:ln>
                  <a:solidFill>
                    <a:srgbClr val="FFC000"/>
                  </a:solidFill>
                </a:ln>
              </a:rPr>
              <a:t>Lack of Collaborative Leadership</a:t>
            </a:r>
            <a:endParaRPr lang="en-US" sz="1800" b="1" dirty="0" smtClean="0">
              <a:ln>
                <a:solidFill>
                  <a:srgbClr val="FFC000"/>
                </a:solidFill>
              </a:ln>
            </a:endParaRPr>
          </a:p>
          <a:p>
            <a:endParaRPr lang="en-US" sz="16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251-71D8-4B35-880E-D4FEFC1AE98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3X5</a:t>
            </a:r>
            <a:r>
              <a:rPr lang="en-US" baseline="0" dirty="0" smtClean="0"/>
              <a:t> Cards #Rating &amp;WHY?</a:t>
            </a:r>
          </a:p>
          <a:p>
            <a:r>
              <a:rPr lang="en-US" baseline="0" dirty="0" smtClean="0"/>
              <a:t>Institutions are how culture (learnings, values, priorities, etc.) is transmitted from one generation to another.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However, very, very, few have ever taken a </a:t>
            </a: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Course in Trust</a:t>
            </a:r>
            <a:r>
              <a:rPr kumimoji="0" lang="en-US" sz="1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 smtClean="0"/>
              <a:t>When asked: “If you wrote down all you knew about Trust,</a:t>
            </a:r>
            <a:br>
              <a:rPr lang="en-US" sz="1200" dirty="0" smtClean="0"/>
            </a:br>
            <a:r>
              <a:rPr lang="en-US" sz="1200" dirty="0" smtClean="0"/>
              <a:t>how much would you write?” the typical Senior Executive states: “About ½ page.”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200" i="1" dirty="0" smtClean="0">
                <a:solidFill>
                  <a:schemeClr val="accent1">
                    <a:lumMod val="75000"/>
                  </a:schemeClr>
                </a:solidFill>
              </a:rPr>
              <a:t>How can this be so? ….. For something so important, it’s not taught at any level of school – high school or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251-71D8-4B35-880E-D4FEFC1AE98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0142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400" b="0" dirty="0" smtClean="0"/>
              <a:t>In the time it took to discuss this slide,</a:t>
            </a:r>
            <a:r>
              <a:rPr lang="en-US" sz="3400" b="0" baseline="0" dirty="0" smtClean="0"/>
              <a:t> 6 or more teenagers tried to commit suicide in America</a:t>
            </a:r>
          </a:p>
          <a:p>
            <a:pPr>
              <a:buNone/>
            </a:pPr>
            <a:r>
              <a:rPr lang="en-US" sz="3400" b="0" dirty="0" smtClean="0"/>
              <a:t>Millenials in the Work Force</a:t>
            </a:r>
          </a:p>
          <a:p>
            <a:r>
              <a:rPr lang="en-US" b="0" dirty="0" smtClean="0"/>
              <a:t>Will comprise 50% of work force </a:t>
            </a:r>
            <a:br>
              <a:rPr lang="en-US" b="0" dirty="0" smtClean="0"/>
            </a:br>
            <a:r>
              <a:rPr lang="en-US" b="0" dirty="0" smtClean="0"/>
              <a:t>in 10 years</a:t>
            </a:r>
          </a:p>
          <a:p>
            <a:r>
              <a:rPr lang="en-US" b="0" dirty="0" smtClean="0"/>
              <a:t>All ready have one foot out the door</a:t>
            </a:r>
          </a:p>
          <a:p>
            <a:pPr lvl="1"/>
            <a:r>
              <a:rPr lang="en-US" b="0" dirty="0" smtClean="0"/>
              <a:t>25% plan to leave their jobs within a year</a:t>
            </a:r>
          </a:p>
          <a:p>
            <a:pPr lvl="1"/>
            <a:r>
              <a:rPr lang="en-US" b="0" dirty="0" smtClean="0"/>
              <a:t>2/3</a:t>
            </a:r>
            <a:r>
              <a:rPr lang="en-US" b="0" baseline="30000" dirty="0" smtClean="0"/>
              <a:t>rd</a:t>
            </a:r>
            <a:r>
              <a:rPr lang="en-US" b="0" dirty="0" smtClean="0"/>
              <a:t> plan to leave within 4 years</a:t>
            </a:r>
          </a:p>
          <a:p>
            <a:pPr>
              <a:buNone/>
            </a:pPr>
            <a:r>
              <a:rPr lang="en-US" b="0" dirty="0" smtClean="0"/>
              <a:t>What they want from work (partial list):</a:t>
            </a:r>
          </a:p>
          <a:p>
            <a:r>
              <a:rPr lang="en-US" b="0" dirty="0" smtClean="0"/>
              <a:t>Opportunities to be leaders</a:t>
            </a:r>
            <a:endParaRPr lang="en-US" sz="4800" b="0" dirty="0" smtClean="0"/>
          </a:p>
          <a:p>
            <a:r>
              <a:rPr lang="en-US" b="0" dirty="0" smtClean="0"/>
              <a:t>Sense of meaning from my work</a:t>
            </a:r>
            <a:endParaRPr lang="en-US" sz="4800" b="0" dirty="0" smtClean="0"/>
          </a:p>
          <a:p>
            <a:r>
              <a:rPr lang="en-US" b="0" dirty="0" smtClean="0"/>
              <a:t>Professional development training programs</a:t>
            </a:r>
            <a:endParaRPr lang="en-US" sz="4800" b="0" dirty="0" smtClean="0"/>
          </a:p>
          <a:p>
            <a:r>
              <a:rPr lang="en-US" b="0" dirty="0" smtClean="0"/>
              <a:t>Positive impact on society</a:t>
            </a:r>
            <a:endParaRPr lang="en-US" sz="4800" b="0" dirty="0" smtClean="0"/>
          </a:p>
          <a:p>
            <a:r>
              <a:rPr lang="en-US" b="0" dirty="0" smtClean="0"/>
              <a:t>Strong sense of purpose</a:t>
            </a:r>
            <a:endParaRPr lang="en-US" sz="4800" b="0" dirty="0" smtClean="0"/>
          </a:p>
          <a:p>
            <a:r>
              <a:rPr lang="en-US" b="0" dirty="0" smtClean="0"/>
              <a:t>A leading company that people admire </a:t>
            </a:r>
          </a:p>
          <a:p>
            <a:pPr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251-71D8-4B35-880E-D4FEFC1AE98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2264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251-71D8-4B35-880E-D4FEFC1AE98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6341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is the Military the Most Trusted Institution in America?)</a:t>
            </a:r>
          </a:p>
          <a:p>
            <a:endParaRPr lang="en-US" dirty="0" smtClean="0"/>
          </a:p>
          <a:p>
            <a:r>
              <a:rPr lang="en-US" dirty="0" smtClean="0"/>
              <a:t>LEADERSHIP </a:t>
            </a:r>
            <a:r>
              <a:rPr lang="en-US" sz="2600" dirty="0" smtClean="0"/>
              <a:t>generates</a:t>
            </a:r>
            <a:r>
              <a:rPr lang="en-US" dirty="0" smtClean="0"/>
              <a:t> CULTURE </a:t>
            </a:r>
            <a:r>
              <a:rPr lang="en-US" sz="2600" dirty="0" smtClean="0"/>
              <a:t>that produces </a:t>
            </a:r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Leaders create Vision</a:t>
            </a:r>
          </a:p>
          <a:p>
            <a:pPr lvl="1"/>
            <a:r>
              <a:rPr lang="en-US" dirty="0" smtClean="0"/>
              <a:t>Leaders frame Perceptions</a:t>
            </a:r>
          </a:p>
          <a:p>
            <a:pPr lvl="1"/>
            <a:r>
              <a:rPr lang="en-US" dirty="0" smtClean="0"/>
              <a:t>Leaders set Priorities</a:t>
            </a:r>
          </a:p>
          <a:p>
            <a:pPr lvl="1"/>
            <a:r>
              <a:rPr lang="en-US" dirty="0" smtClean="0"/>
              <a:t>Leaders create the Trust</a:t>
            </a:r>
          </a:p>
          <a:p>
            <a:pPr lvl="1"/>
            <a:r>
              <a:rPr lang="en-US" dirty="0" smtClean="0"/>
              <a:t>Leaders build the Teams</a:t>
            </a:r>
          </a:p>
          <a:p>
            <a:pPr lvl="1"/>
            <a:r>
              <a:rPr lang="en-US" dirty="0" smtClean="0"/>
              <a:t>Leaders choose &amp; organize the People</a:t>
            </a:r>
          </a:p>
          <a:p>
            <a:pPr lvl="1"/>
            <a:r>
              <a:rPr lang="en-US" dirty="0" smtClean="0"/>
              <a:t>Leaders reward the Ethics &amp; Values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251-71D8-4B35-880E-D4FEFC1AE98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4356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1"/>
          <p:cNvSpPr txBox="1">
            <a:spLocks/>
          </p:cNvSpPr>
          <p:nvPr userDrawn="1"/>
        </p:nvSpPr>
        <p:spPr>
          <a:xfrm>
            <a:off x="8229600" y="6553200"/>
            <a:ext cx="914400" cy="3048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2AC5C2-CFC9-424F-8B78-C1B5CC3D39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1"/>
          <p:cNvSpPr txBox="1">
            <a:spLocks/>
          </p:cNvSpPr>
          <p:nvPr userDrawn="1"/>
        </p:nvSpPr>
        <p:spPr>
          <a:xfrm>
            <a:off x="8229600" y="6553200"/>
            <a:ext cx="914400" cy="3048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2AC5C2-CFC9-424F-8B78-C1B5CC3D39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1"/>
          <p:cNvSpPr txBox="1">
            <a:spLocks/>
          </p:cNvSpPr>
          <p:nvPr userDrawn="1"/>
        </p:nvSpPr>
        <p:spPr>
          <a:xfrm>
            <a:off x="8229600" y="6553200"/>
            <a:ext cx="914400" cy="3048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2AC5C2-CFC9-424F-8B78-C1B5CC3D39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1"/>
          <p:cNvSpPr txBox="1">
            <a:spLocks/>
          </p:cNvSpPr>
          <p:nvPr userDrawn="1"/>
        </p:nvSpPr>
        <p:spPr>
          <a:xfrm>
            <a:off x="8229600" y="6553200"/>
            <a:ext cx="914400" cy="3048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2AC5C2-CFC9-424F-8B78-C1B5CC3D39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0" y="0"/>
            <a:ext cx="9144000" cy="5293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4000">
                <a:srgbClr val="6D92A7"/>
              </a:gs>
              <a:gs pos="100000">
                <a:srgbClr val="002060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" name="WordArt 50"/>
          <p:cNvSpPr>
            <a:spLocks noChangeArrowheads="1" noChangeShapeType="1" noTextEdit="1"/>
          </p:cNvSpPr>
          <p:nvPr userDrawn="1"/>
        </p:nvSpPr>
        <p:spPr bwMode="auto">
          <a:xfrm>
            <a:off x="1304364" y="67236"/>
            <a:ext cx="6669741" cy="327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244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kern="10" dirty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BD843"/>
                    </a:gs>
                    <a:gs pos="50000">
                      <a:srgbClr val="FFFF66"/>
                    </a:gs>
                    <a:gs pos="100000">
                      <a:srgbClr val="FBD843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Architecture of </a:t>
            </a:r>
            <a:r>
              <a:rPr lang="en-US" sz="3600" kern="10" dirty="0" smtClean="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BD843"/>
                    </a:gs>
                    <a:gs pos="50000">
                      <a:srgbClr val="FFFF66"/>
                    </a:gs>
                    <a:gs pos="100000">
                      <a:srgbClr val="FBD843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Teamwork</a:t>
            </a:r>
            <a:endParaRPr lang="en-US" sz="3600" kern="10" dirty="0">
              <a:ln w="12700">
                <a:noFill/>
                <a:round/>
                <a:headEnd/>
                <a:tailEnd/>
              </a:ln>
              <a:gradFill rotWithShape="1">
                <a:gsLst>
                  <a:gs pos="0">
                    <a:srgbClr val="FBD843"/>
                  </a:gs>
                  <a:gs pos="50000">
                    <a:srgbClr val="FFFF66"/>
                  </a:gs>
                  <a:gs pos="100000">
                    <a:srgbClr val="FBD843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0300"/>
            <a:ext cx="8229600" cy="5159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FA327-8540-4648-A324-3838F917A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Diagnostic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4000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22545"/>
            <a:ext cx="7772400" cy="520655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001000" y="6235700"/>
            <a:ext cx="914400" cy="3568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3968B-5655-4FAA-98A0-AFA236D3257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Action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38"/>
            <a:ext cx="91440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22545"/>
            <a:ext cx="7772400" cy="520655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001000" y="6248400"/>
            <a:ext cx="914400" cy="37362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7EB53-F1D4-495B-B639-BA455BF71AE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001000" y="6262688"/>
            <a:ext cx="914400" cy="37408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6272A-DAEF-443E-BE7A-189E4C19BC2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6659"/>
            <a:ext cx="8229600" cy="523220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001000" y="62230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AD282-A66F-41AB-81BD-0FDE95BEF26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001000" y="62103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1D5BC-6874-4BD8-99E1-9EA24B7EB9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Architecture of Synergy with Templ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95525"/>
            <a:ext cx="7772400" cy="520655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8001000" y="6235700"/>
            <a:ext cx="914400" cy="37157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34F85-5D01-4227-9264-03893C03775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4FC20-6964-4701-B38A-9264A16D187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3BEA8-2943-445F-AA87-A4D69A61F1FC}" type="datetimeFigureOut">
              <a:rPr lang="en-US" smtClean="0"/>
              <a:pPr/>
              <a:t>3/18/2017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52FC2-5F81-4C41-9ABA-9FF8749CF9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3"/>
          <p:cNvSpPr txBox="1">
            <a:spLocks noGrp="1"/>
          </p:cNvSpPr>
          <p:nvPr userDrawn="1"/>
        </p:nvSpPr>
        <p:spPr bwMode="auto">
          <a:xfrm>
            <a:off x="3902548" y="6451133"/>
            <a:ext cx="1357312" cy="3127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 b="1" dirty="0">
              <a:solidFill>
                <a:schemeClr val="accent5">
                  <a:lumMod val="75000"/>
                </a:schemeClr>
              </a:solidFill>
              <a:latin typeface="Verdan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</a:rPr>
              <a:t>Copyright </a:t>
            </a:r>
            <a:r>
              <a:rPr lang="en-US" sz="800" b="1" dirty="0" smtClean="0">
                <a:solidFill>
                  <a:schemeClr val="accent5">
                    <a:lumMod val="75000"/>
                  </a:schemeClr>
                </a:solidFill>
                <a:latin typeface="Verdana" pitchFamily="34" charset="0"/>
              </a:rPr>
              <a:t>2016</a:t>
            </a:r>
            <a:endParaRPr lang="en-US" sz="800" b="1" dirty="0">
              <a:solidFill>
                <a:schemeClr val="accent5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10" name="Picture 9" descr="ICLI Logo V3.PNG"/>
          <p:cNvPicPr>
            <a:picLocks noChangeAspect="1"/>
          </p:cNvPicPr>
          <p:nvPr userDrawn="1"/>
        </p:nvPicPr>
        <p:blipFill>
          <a:blip r:embed="rId14" cstate="print"/>
          <a:srcRect b="17154"/>
          <a:stretch>
            <a:fillRect/>
          </a:stretch>
        </p:blipFill>
        <p:spPr>
          <a:xfrm>
            <a:off x="309283" y="6086595"/>
            <a:ext cx="753044" cy="677267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656610" y="6594725"/>
            <a:ext cx="2965877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050" spc="-10" dirty="0" smtClean="0">
                <a:solidFill>
                  <a:schemeClr val="accent5">
                    <a:lumMod val="75000"/>
                  </a:schemeClr>
                </a:solidFill>
                <a:latin typeface="Rockwell" pitchFamily="18" charset="0"/>
              </a:rPr>
              <a:t>International</a:t>
            </a:r>
            <a:r>
              <a:rPr lang="en-US" sz="1050" spc="-10" baseline="0" dirty="0" smtClean="0">
                <a:solidFill>
                  <a:schemeClr val="accent5">
                    <a:lumMod val="75000"/>
                  </a:schemeClr>
                </a:solidFill>
                <a:latin typeface="Rockwell" pitchFamily="18" charset="0"/>
              </a:rPr>
              <a:t> Collaborative Leadership Institute</a:t>
            </a:r>
            <a:endParaRPr lang="en-US" sz="1050" spc="-10" dirty="0">
              <a:solidFill>
                <a:schemeClr val="accent5">
                  <a:lumMod val="75000"/>
                </a:schemeClr>
              </a:solidFill>
              <a:latin typeface="Rockwell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9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27125"/>
            <a:ext cx="8229600" cy="522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57400"/>
            <a:ext cx="82296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24003" name="Line 67"/>
          <p:cNvSpPr>
            <a:spLocks noChangeShapeType="1"/>
          </p:cNvSpPr>
          <p:nvPr userDrawn="1"/>
        </p:nvSpPr>
        <p:spPr bwMode="auto">
          <a:xfrm>
            <a:off x="381000" y="381000"/>
            <a:ext cx="8229600" cy="0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pPr defTabSz="45720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 sz="2400" b="1">
              <a:solidFill>
                <a:srgbClr val="FFFFFF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pic>
        <p:nvPicPr>
          <p:cNvPr id="5125" name="Picture 71" descr="TWC Logo with hands &amp; Circle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800" y="141515"/>
            <a:ext cx="1124857" cy="67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TheWarrenCompanyLogo178x93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863" y="6276975"/>
            <a:ext cx="990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 bwMode="auto">
          <a:xfrm>
            <a:off x="939800" y="6375400"/>
            <a:ext cx="7289800" cy="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ooter Placeholder 3"/>
          <p:cNvSpPr txBox="1">
            <a:spLocks noGrp="1"/>
          </p:cNvSpPr>
          <p:nvPr userDrawn="1"/>
        </p:nvSpPr>
        <p:spPr bwMode="auto">
          <a:xfrm>
            <a:off x="7694613" y="6545263"/>
            <a:ext cx="1357312" cy="3127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defTabSz="45720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 sz="800" b="1" dirty="0">
              <a:solidFill>
                <a:srgbClr val="606060"/>
              </a:solidFill>
              <a:latin typeface="Verdana" pitchFamily="34" charset="0"/>
              <a:cs typeface="Lucida Sans Unicode" pitchFamily="34" charset="0"/>
            </a:endParaRPr>
          </a:p>
          <a:p>
            <a:pPr defTabSz="45720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800" b="1" dirty="0">
                <a:solidFill>
                  <a:srgbClr val="606060"/>
                </a:solidFill>
                <a:latin typeface="Verdana" pitchFamily="34" charset="0"/>
                <a:cs typeface="Lucida Sans Unicode" pitchFamily="34" charset="0"/>
              </a:rPr>
              <a:t>Copyright </a:t>
            </a:r>
            <a:r>
              <a:rPr lang="en-US" sz="800" b="1" dirty="0" smtClean="0">
                <a:solidFill>
                  <a:srgbClr val="606060"/>
                </a:solidFill>
                <a:latin typeface="Verdana" pitchFamily="34" charset="0"/>
                <a:cs typeface="Lucida Sans Unicode" pitchFamily="34" charset="0"/>
              </a:rPr>
              <a:t>2013</a:t>
            </a:r>
            <a:endParaRPr lang="en-US" sz="800" b="1" dirty="0">
              <a:solidFill>
                <a:srgbClr val="606060"/>
              </a:solidFill>
              <a:latin typeface="Verdana" pitchFamily="34" charset="0"/>
              <a:cs typeface="Lucida Sans Unicode" pitchFamily="34" charset="0"/>
            </a:endParaRP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059738" y="6245225"/>
            <a:ext cx="744537" cy="406298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 defTabSz="45720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b="1">
                <a:solidFill>
                  <a:srgbClr val="FFFFFF"/>
                </a:solidFill>
              </a:rPr>
              <a:t> </a:t>
            </a:r>
            <a:fld id="{0BF74D21-34FF-49A9-A2FC-0137D231F36C}" type="slidenum">
              <a:rPr lang="en-US" b="1">
                <a:solidFill>
                  <a:srgbClr val="FFFFFF"/>
                </a:solidFill>
              </a:rPr>
              <a:pPr defTabSz="4572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t>‹#›</a:t>
            </a:fld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5" name="Footer Placeholder 3"/>
          <p:cNvSpPr txBox="1">
            <a:spLocks noGrp="1"/>
          </p:cNvSpPr>
          <p:nvPr userDrawn="1"/>
        </p:nvSpPr>
        <p:spPr bwMode="auto">
          <a:xfrm>
            <a:off x="2590800" y="6492875"/>
            <a:ext cx="3886200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defTabSz="45720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1000" b="1" i="1" dirty="0">
                <a:solidFill>
                  <a:srgbClr val="98103A"/>
                </a:solidFill>
                <a:latin typeface="Verdana" pitchFamily="34" charset="0"/>
                <a:cs typeface="Lucida Sans Unicode" pitchFamily="34" charset="0"/>
              </a:rPr>
              <a:t>The </a:t>
            </a:r>
            <a:r>
              <a:rPr lang="en-US" sz="1000" b="1" i="1" dirty="0" smtClean="0">
                <a:solidFill>
                  <a:srgbClr val="98103A"/>
                </a:solidFill>
                <a:latin typeface="Verdana" pitchFamily="34" charset="0"/>
                <a:cs typeface="Lucida Sans Unicode" pitchFamily="34" charset="0"/>
              </a:rPr>
              <a:t>Economic Power </a:t>
            </a:r>
            <a:r>
              <a:rPr lang="en-US" sz="1000" b="1" i="1" dirty="0">
                <a:solidFill>
                  <a:srgbClr val="98103A"/>
                </a:solidFill>
                <a:latin typeface="Verdana" pitchFamily="34" charset="0"/>
                <a:cs typeface="Lucida Sans Unicode" pitchFamily="34" charset="0"/>
              </a:rPr>
              <a:t>of Collaborative Innovation</a:t>
            </a:r>
            <a:endParaRPr lang="en-US" sz="1000" b="1" i="1" dirty="0">
              <a:solidFill>
                <a:srgbClr val="FFFFFF"/>
              </a:solidFill>
              <a:latin typeface="Georgia" pitchFamily="18" charset="0"/>
              <a:cs typeface="Lucida Sans Unicode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28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 i="1">
          <a:solidFill>
            <a:srgbClr val="A5002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97626" y="5228595"/>
            <a:ext cx="6551759" cy="12249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morning" dir="t"/>
            </a:scene3d>
            <a:sp3d extrusionH="57150" prstMaterial="dkEdge">
              <a:bevelT w="127000" h="107950" prst="angle"/>
              <a:bevelB w="6350" h="38100"/>
            </a:sp3d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Rockwell" pitchFamily="18" charset="0"/>
              </a:rPr>
              <a:t>International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Rockwell" pitchFamily="18" charset="0"/>
              </a:rPr>
              <a:t/>
            </a:r>
            <a:b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Rockwell" pitchFamily="18" charset="0"/>
              </a:rPr>
            </a:b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Rockwell" pitchFamily="18" charset="0"/>
              </a:rPr>
              <a:t> </a:t>
            </a:r>
            <a:r>
              <a:rPr lang="en-US" sz="3600" b="1" cap="small" dirty="0" smtClean="0">
                <a:solidFill>
                  <a:schemeClr val="accent5">
                    <a:lumMod val="75000"/>
                  </a:schemeClr>
                </a:solidFill>
                <a:latin typeface="Rockwell" pitchFamily="18" charset="0"/>
              </a:rPr>
              <a:t>Collaborative Leadership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Rockwell" pitchFamily="18" charset="0"/>
              </a:rPr>
              <a:t>Institute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Rockwell" pitchFamily="18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8488" y="485473"/>
            <a:ext cx="8849032" cy="1619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101600" h="101600" prst="angle"/>
              <a:bevelB w="508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  <a:t>how the</a:t>
            </a:r>
            <a:br>
              <a:rPr lang="en-US" sz="4400" b="1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</a:br>
            <a:r>
              <a:rPr lang="en-US" sz="4400" b="1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  <a:t> Leadership Institute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  <a:t> can accelerate </a:t>
            </a:r>
            <a:br>
              <a:rPr lang="en-US" sz="4400" b="1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</a:br>
            <a:r>
              <a:rPr lang="en-US" sz="4400" b="1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  <a:t>Blue Zone’s Impact</a:t>
            </a:r>
            <a:endParaRPr kumimoji="0" lang="en-US" sz="6000" b="1" i="0" u="none" strike="noStrike" kern="1200" cap="small" spc="0" normalizeH="0" baseline="0" noProof="0" dirty="0">
              <a:ln w="18415" cmpd="sng">
                <a:noFill/>
                <a:prstDash val="solid"/>
              </a:ln>
              <a:solidFill>
                <a:srgbClr val="FFE389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Engravers MT" panose="02090707080505020304" pitchFamily="18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92198" y="6238572"/>
            <a:ext cx="220573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Robert Porter Lynch</a:t>
            </a:r>
          </a:p>
          <a:p>
            <a:r>
              <a:rPr lang="en-US" sz="1600" dirty="0" smtClean="0"/>
              <a:t>Robert@ICLInstitute.org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076" t="30345" r="28820" b="40998"/>
          <a:stretch>
            <a:fillRect/>
          </a:stretch>
        </p:blipFill>
        <p:spPr>
          <a:xfrm>
            <a:off x="3406873" y="2781916"/>
            <a:ext cx="2245717" cy="1833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2" t="69589" r="43881" b="15768"/>
          <a:stretch/>
        </p:blipFill>
        <p:spPr>
          <a:xfrm>
            <a:off x="1622341" y="4837483"/>
            <a:ext cx="5383143" cy="1170641"/>
          </a:xfrm>
          <a:prstGeom prst="trapezoid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07" t="54740" r="48810" b="30911"/>
          <a:stretch/>
        </p:blipFill>
        <p:spPr>
          <a:xfrm>
            <a:off x="2256508" y="3642862"/>
            <a:ext cx="4114796" cy="1091376"/>
          </a:xfrm>
          <a:prstGeom prst="trapezoid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77" t="39509" r="53573" b="44903"/>
          <a:stretch/>
        </p:blipFill>
        <p:spPr>
          <a:xfrm>
            <a:off x="2713733" y="2580950"/>
            <a:ext cx="3082383" cy="1061910"/>
          </a:xfrm>
          <a:prstGeom prst="trapezoid">
            <a:avLst>
              <a:gd name="adj" fmla="val 34302"/>
            </a:avLst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43" t="18410" r="57644" b="60393"/>
          <a:stretch/>
        </p:blipFill>
        <p:spPr>
          <a:xfrm>
            <a:off x="3189226" y="1297829"/>
            <a:ext cx="2238179" cy="1297858"/>
          </a:xfrm>
          <a:prstGeom prst="triangle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250723" y="2182767"/>
            <a:ext cx="3082412" cy="1651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 Mission &amp; Purpose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b="1" dirty="0" smtClean="0"/>
              <a:t>Response to Adversity</a:t>
            </a:r>
            <a:endParaRPr lang="en-US" b="1" dirty="0"/>
          </a:p>
        </p:txBody>
      </p:sp>
      <p:sp>
        <p:nvSpPr>
          <p:cNvPr id="9" name="Right Arrow 8"/>
          <p:cNvSpPr/>
          <p:nvPr/>
        </p:nvSpPr>
        <p:spPr>
          <a:xfrm>
            <a:off x="285147" y="4488375"/>
            <a:ext cx="2074595" cy="1651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/>
              <a:t>Building Trust 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b="1" dirty="0" smtClean="0"/>
              <a:t>Creating Teams</a:t>
            </a:r>
            <a:endParaRPr lang="en-US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5417553" y="1193936"/>
            <a:ext cx="3716594" cy="1143000"/>
            <a:chOff x="5417553" y="500780"/>
            <a:chExt cx="3716594" cy="1143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076" t="30345" r="28820" b="40998"/>
            <a:stretch>
              <a:fillRect/>
            </a:stretch>
          </p:blipFill>
          <p:spPr>
            <a:xfrm>
              <a:off x="5574900" y="752792"/>
              <a:ext cx="902579" cy="736799"/>
            </a:xfrm>
            <a:prstGeom prst="rect">
              <a:avLst/>
            </a:prstGeom>
          </p:spPr>
        </p:pic>
        <p:sp>
          <p:nvSpPr>
            <p:cNvPr id="12" name="Title 1"/>
            <p:cNvSpPr txBox="1">
              <a:spLocks/>
            </p:cNvSpPr>
            <p:nvPr/>
          </p:nvSpPr>
          <p:spPr>
            <a:xfrm>
              <a:off x="5417553" y="500780"/>
              <a:ext cx="3716594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Times New Roman" pitchFamily="18" charset="0"/>
                  <a:ea typeface="+mj-ea"/>
                  <a:cs typeface="Times New Roman" pitchFamily="18" charset="0"/>
                </a:rPr>
                <a:t>Blue Zone’s Objectives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884624" y="2551469"/>
            <a:ext cx="21636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36538" indent="-236538" algn="ct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Outlook</a:t>
            </a:r>
          </a:p>
          <a:p>
            <a:pPr marL="117475" indent="-117475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Know Your Purpose</a:t>
            </a:r>
          </a:p>
          <a:p>
            <a:pPr marL="117475" indent="-117475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Reduce Stress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59794" y="4576916"/>
            <a:ext cx="268420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538" indent="-236538" algn="ct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Belong</a:t>
            </a:r>
          </a:p>
          <a:p>
            <a:pPr marL="117475" indent="-117475" algn="r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Healthy Social Network</a:t>
            </a:r>
          </a:p>
          <a:p>
            <a:pPr marL="117475" indent="-117475" algn="r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Connect with Religion</a:t>
            </a:r>
          </a:p>
          <a:p>
            <a:pPr marL="117475" indent="-117475" algn="r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Prioritize Family     </a:t>
            </a:r>
            <a:r>
              <a:rPr lang="en-US" b="1" dirty="0" smtClean="0">
                <a:solidFill>
                  <a:schemeClr val="bg1"/>
                </a:solidFill>
              </a:rPr>
              <a:t>*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  </a:t>
            </a:r>
          </a:p>
          <a:p>
            <a:pPr marL="117475" indent="-117475" algn="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en-US" dirty="0" smtClean="0"/>
              <a:t>	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63896" y="1149690"/>
            <a:ext cx="3716594" cy="1143000"/>
            <a:chOff x="63896" y="456534"/>
            <a:chExt cx="3716594" cy="1143000"/>
          </a:xfrm>
        </p:grpSpPr>
        <p:pic>
          <p:nvPicPr>
            <p:cNvPr id="11" name="Picture 10" descr="ICLI &amp; Glob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0252" y="701067"/>
              <a:ext cx="796406" cy="713718"/>
            </a:xfrm>
            <a:prstGeom prst="rect">
              <a:avLst/>
            </a:prstGeom>
          </p:spPr>
        </p:pic>
        <p:sp>
          <p:nvSpPr>
            <p:cNvPr id="15" name="Title 1"/>
            <p:cNvSpPr txBox="1">
              <a:spLocks/>
            </p:cNvSpPr>
            <p:nvPr/>
          </p:nvSpPr>
          <p:spPr>
            <a:xfrm>
              <a:off x="63896" y="456534"/>
              <a:ext cx="3716594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Times New Roman" pitchFamily="18" charset="0"/>
                  <a:ea typeface="+mj-ea"/>
                  <a:cs typeface="Times New Roman" pitchFamily="18" charset="0"/>
                </a:rPr>
                <a:t>Institute’s Strengths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</p:grpSp>
      <p:sp>
        <p:nvSpPr>
          <p:cNvPr id="19" name="Left Arrow 18"/>
          <p:cNvSpPr/>
          <p:nvPr/>
        </p:nvSpPr>
        <p:spPr>
          <a:xfrm>
            <a:off x="5545394" y="2182751"/>
            <a:ext cx="2949677" cy="1873045"/>
          </a:xfrm>
          <a:prstGeom prst="leftArrow">
            <a:avLst>
              <a:gd name="adj1" fmla="val 64173"/>
              <a:gd name="adj2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>
            <a:off x="6459795" y="4247521"/>
            <a:ext cx="2615367" cy="1961538"/>
          </a:xfrm>
          <a:prstGeom prst="leftArrow">
            <a:avLst>
              <a:gd name="adj1" fmla="val 68045"/>
              <a:gd name="adj2" fmla="val 4934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6743"/>
          </a:xfrm>
        </p:spPr>
        <p:txBody>
          <a:bodyPr/>
          <a:lstStyle/>
          <a:p>
            <a:r>
              <a:rPr lang="en-US" b="1" dirty="0" smtClean="0"/>
              <a:t>Potential Synergies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/>
      <p:bldP spid="14" grpId="0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00" name="Picture 8" descr="Image result for WELLBEING"/>
          <p:cNvPicPr>
            <a:picLocks noChangeAspect="1" noChangeArrowheads="1"/>
          </p:cNvPicPr>
          <p:nvPr/>
        </p:nvPicPr>
        <p:blipFill>
          <a:blip r:embed="rId3" cstate="print"/>
          <a:srcRect l="14321" r="16430" b="7755"/>
          <a:stretch>
            <a:fillRect/>
          </a:stretch>
        </p:blipFill>
        <p:spPr bwMode="auto">
          <a:xfrm>
            <a:off x="0" y="-1"/>
            <a:ext cx="9188225" cy="6223819"/>
          </a:xfrm>
          <a:prstGeom prst="rect">
            <a:avLst/>
          </a:prstGeom>
          <a:noFill/>
        </p:spPr>
      </p:pic>
      <p:cxnSp>
        <p:nvCxnSpPr>
          <p:cNvPr id="992258" name="AutoShape 2"/>
          <p:cNvCxnSpPr>
            <a:cxnSpLocks noChangeShapeType="1"/>
            <a:stCxn id="992261" idx="0"/>
            <a:endCxn id="992293" idx="2"/>
          </p:cNvCxnSpPr>
          <p:nvPr/>
        </p:nvCxnSpPr>
        <p:spPr bwMode="auto">
          <a:xfrm flipH="1" flipV="1">
            <a:off x="1540089" y="3598311"/>
            <a:ext cx="2990210" cy="612182"/>
          </a:xfrm>
          <a:prstGeom prst="straightConnector1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</p:spPr>
      </p:cxnSp>
      <p:cxnSp>
        <p:nvCxnSpPr>
          <p:cNvPr id="992259" name="AutoShape 3"/>
          <p:cNvCxnSpPr>
            <a:cxnSpLocks noChangeShapeType="1"/>
            <a:stCxn id="992261" idx="0"/>
            <a:endCxn id="992290" idx="2"/>
          </p:cNvCxnSpPr>
          <p:nvPr/>
        </p:nvCxnSpPr>
        <p:spPr bwMode="auto">
          <a:xfrm flipV="1">
            <a:off x="4530299" y="3598311"/>
            <a:ext cx="8382" cy="612182"/>
          </a:xfrm>
          <a:prstGeom prst="straightConnector1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</p:spPr>
      </p:cxnSp>
      <p:sp>
        <p:nvSpPr>
          <p:cNvPr id="4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E4361-ED93-46F1-B73B-4963914A7AFC}" type="slidenum">
              <a:rPr lang="en-US" sz="1400" b="1" spc="-100" smtClean="0"/>
              <a:pPr>
                <a:defRPr/>
              </a:pPr>
              <a:t>3</a:t>
            </a:fld>
            <a:endParaRPr lang="en-US" sz="1400" b="1" spc="-100" dirty="0"/>
          </a:p>
        </p:txBody>
      </p:sp>
      <p:sp>
        <p:nvSpPr>
          <p:cNvPr id="99226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374444" y="265464"/>
            <a:ext cx="6268065" cy="515938"/>
          </a:xfrm>
        </p:spPr>
        <p:txBody>
          <a:bodyPr>
            <a:normAutofit fontScale="90000"/>
          </a:bodyPr>
          <a:lstStyle/>
          <a:p>
            <a:pPr algn="r">
              <a:lnSpc>
                <a:spcPct val="80000"/>
              </a:lnSpc>
              <a:defRPr/>
            </a:pP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Trust is the </a:t>
            </a:r>
            <a:r>
              <a:rPr b="1" dirty="0" smtClean="0">
                <a:solidFill>
                  <a:schemeClr val="accent5">
                    <a:lumMod val="50000"/>
                  </a:schemeClr>
                </a:solidFill>
              </a:rPr>
              <a:t>Underpinning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b="1" dirty="0" smtClean="0">
                <a:solidFill>
                  <a:schemeClr val="accent5">
                    <a:lumMod val="50000"/>
                  </a:schemeClr>
                </a:solidFill>
              </a:rPr>
              <a:t>of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b="1" dirty="0" smtClean="0">
                <a:solidFill>
                  <a:schemeClr val="accent5">
                    <a:lumMod val="50000"/>
                  </a:schemeClr>
                </a:solidFill>
              </a:rPr>
              <a:t>All </a:t>
            </a: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Civilization</a:t>
            </a:r>
            <a:endParaRPr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92261" name="AutoShape 5"/>
          <p:cNvSpPr>
            <a:spLocks noChangeArrowheads="1"/>
          </p:cNvSpPr>
          <p:nvPr/>
        </p:nvSpPr>
        <p:spPr bwMode="auto">
          <a:xfrm rot="21446631">
            <a:off x="2569756" y="4209774"/>
            <a:ext cx="3985584" cy="1446210"/>
          </a:xfrm>
          <a:prstGeom prst="triangle">
            <a:avLst>
              <a:gd name="adj" fmla="val 50000"/>
            </a:avLst>
          </a:prstGeom>
          <a:solidFill>
            <a:srgbClr val="00B8FF"/>
          </a:solidFill>
          <a:ln w="9525">
            <a:miter lim="800000"/>
            <a:headEnd/>
            <a:tailEnd/>
          </a:ln>
          <a:effectLst/>
          <a:scene3d>
            <a:camera prst="legacyPerspectiveTop">
              <a:rot lat="0" lon="600000" rev="0"/>
            </a:camera>
            <a:lightRig rig="legacyFlat1" dir="t"/>
          </a:scene3d>
          <a:sp3d extrusionH="1801800" prstMaterial="legacyMetal">
            <a:bevelT w="13500" h="13500" prst="angle"/>
            <a:bevelB w="13500" h="13500" prst="angle"/>
            <a:extrusionClr>
              <a:srgbClr val="00B8FF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endParaRPr lang="en-US" sz="280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Lucida Sans Unicode" pitchFamily="34" charset="0"/>
            </a:endParaRPr>
          </a:p>
        </p:txBody>
      </p:sp>
      <p:cxnSp>
        <p:nvCxnSpPr>
          <p:cNvPr id="992262" name="AutoShape 6"/>
          <p:cNvCxnSpPr>
            <a:cxnSpLocks noChangeShapeType="1"/>
            <a:stCxn id="992261" idx="0"/>
            <a:endCxn id="992289" idx="2"/>
          </p:cNvCxnSpPr>
          <p:nvPr/>
        </p:nvCxnSpPr>
        <p:spPr bwMode="auto">
          <a:xfrm flipH="1" flipV="1">
            <a:off x="3073540" y="3598311"/>
            <a:ext cx="1456759" cy="612182"/>
          </a:xfrm>
          <a:prstGeom prst="straightConnector1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</p:spPr>
      </p:cxnSp>
      <p:cxnSp>
        <p:nvCxnSpPr>
          <p:cNvPr id="992263" name="AutoShape 7"/>
          <p:cNvCxnSpPr>
            <a:cxnSpLocks noChangeShapeType="1"/>
            <a:stCxn id="992261" idx="0"/>
            <a:endCxn id="992292" idx="2"/>
          </p:cNvCxnSpPr>
          <p:nvPr/>
        </p:nvCxnSpPr>
        <p:spPr bwMode="auto">
          <a:xfrm flipV="1">
            <a:off x="4530299" y="3598311"/>
            <a:ext cx="1445063" cy="612182"/>
          </a:xfrm>
          <a:prstGeom prst="straightConnector1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</p:spPr>
      </p:cxnSp>
      <p:cxnSp>
        <p:nvCxnSpPr>
          <p:cNvPr id="992264" name="AutoShape 8"/>
          <p:cNvCxnSpPr>
            <a:cxnSpLocks noChangeShapeType="1"/>
            <a:stCxn id="992261" idx="0"/>
            <a:endCxn id="992291" idx="2"/>
          </p:cNvCxnSpPr>
          <p:nvPr/>
        </p:nvCxnSpPr>
        <p:spPr bwMode="auto">
          <a:xfrm flipV="1">
            <a:off x="4530299" y="3598311"/>
            <a:ext cx="2683728" cy="612182"/>
          </a:xfrm>
          <a:prstGeom prst="straightConnector1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</p:spPr>
      </p:cxn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4000" y="1905004"/>
            <a:ext cx="8605839" cy="2306640"/>
            <a:chOff x="160" y="1279"/>
            <a:chExt cx="5421" cy="1453"/>
          </a:xfrm>
        </p:grpSpPr>
        <p:cxnSp>
          <p:nvCxnSpPr>
            <p:cNvPr id="15390" name="AutoShape 10"/>
            <p:cNvCxnSpPr>
              <a:cxnSpLocks noChangeShapeType="1"/>
              <a:stCxn id="992261" idx="0"/>
              <a:endCxn id="992274" idx="2"/>
            </p:cNvCxnSpPr>
            <p:nvPr/>
          </p:nvCxnSpPr>
          <p:spPr bwMode="auto">
            <a:xfrm flipH="1" flipV="1">
              <a:off x="1554" y="1512"/>
              <a:ext cx="1300" cy="1220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91" name="AutoShape 11"/>
            <p:cNvCxnSpPr>
              <a:cxnSpLocks noChangeShapeType="1"/>
              <a:stCxn id="992261" idx="0"/>
              <a:endCxn id="992275" idx="2"/>
            </p:cNvCxnSpPr>
            <p:nvPr/>
          </p:nvCxnSpPr>
          <p:spPr bwMode="auto">
            <a:xfrm flipH="1" flipV="1">
              <a:off x="2589" y="1512"/>
              <a:ext cx="265" cy="1220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92" name="AutoShape 12"/>
            <p:cNvCxnSpPr>
              <a:cxnSpLocks noChangeShapeType="1"/>
              <a:stCxn id="992261" idx="0"/>
              <a:endCxn id="992271" idx="2"/>
            </p:cNvCxnSpPr>
            <p:nvPr/>
          </p:nvCxnSpPr>
          <p:spPr bwMode="auto">
            <a:xfrm flipV="1">
              <a:off x="2854" y="1512"/>
              <a:ext cx="2198" cy="1220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93" name="AutoShape 13"/>
            <p:cNvCxnSpPr>
              <a:cxnSpLocks noChangeShapeType="1"/>
              <a:stCxn id="992261" idx="0"/>
              <a:endCxn id="992273" idx="2"/>
            </p:cNvCxnSpPr>
            <p:nvPr/>
          </p:nvCxnSpPr>
          <p:spPr bwMode="auto">
            <a:xfrm flipV="1">
              <a:off x="2854" y="1512"/>
              <a:ext cx="887" cy="1220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94" name="AutoShape 14"/>
            <p:cNvCxnSpPr>
              <a:cxnSpLocks noChangeShapeType="1"/>
              <a:stCxn id="992261" idx="0"/>
              <a:endCxn id="992272" idx="2"/>
            </p:cNvCxnSpPr>
            <p:nvPr/>
          </p:nvCxnSpPr>
          <p:spPr bwMode="auto">
            <a:xfrm flipH="1" flipV="1">
              <a:off x="543" y="1512"/>
              <a:ext cx="2311" cy="1220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sp>
          <p:nvSpPr>
            <p:cNvPr id="992271" name="Text Box 15"/>
            <p:cNvSpPr txBox="1">
              <a:spLocks noChangeArrowheads="1"/>
            </p:cNvSpPr>
            <p:nvPr/>
          </p:nvSpPr>
          <p:spPr bwMode="auto">
            <a:xfrm>
              <a:off x="4522" y="1279"/>
              <a:ext cx="1059" cy="233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ORGANIZATION</a:t>
              </a:r>
            </a:p>
          </p:txBody>
        </p:sp>
        <p:sp>
          <p:nvSpPr>
            <p:cNvPr id="992272" name="Text Box 16"/>
            <p:cNvSpPr txBox="1">
              <a:spLocks noChangeArrowheads="1"/>
            </p:cNvSpPr>
            <p:nvPr/>
          </p:nvSpPr>
          <p:spPr bwMode="auto">
            <a:xfrm>
              <a:off x="160" y="1279"/>
              <a:ext cx="764" cy="233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ALLIANCES</a:t>
              </a:r>
            </a:p>
          </p:txBody>
        </p:sp>
        <p:sp>
          <p:nvSpPr>
            <p:cNvPr id="992273" name="Text Box 17"/>
            <p:cNvSpPr txBox="1">
              <a:spLocks noChangeArrowheads="1"/>
            </p:cNvSpPr>
            <p:nvPr/>
          </p:nvSpPr>
          <p:spPr bwMode="auto">
            <a:xfrm>
              <a:off x="3238" y="1279"/>
              <a:ext cx="1004" cy="233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GOVERNMENT</a:t>
              </a:r>
            </a:p>
          </p:txBody>
        </p:sp>
        <p:sp>
          <p:nvSpPr>
            <p:cNvPr id="992274" name="Text Box 18"/>
            <p:cNvSpPr txBox="1">
              <a:spLocks noChangeArrowheads="1"/>
            </p:cNvSpPr>
            <p:nvPr/>
          </p:nvSpPr>
          <p:spPr bwMode="auto">
            <a:xfrm>
              <a:off x="1212" y="1279"/>
              <a:ext cx="685" cy="233"/>
            </a:xfrm>
            <a:prstGeom prst="rect">
              <a:avLst/>
            </a:prstGeom>
            <a:solidFill>
              <a:schemeClr val="bg1"/>
            </a:solidFill>
            <a:ln w="38100" cmpd="dbl" algn="ctr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MILITARY</a:t>
              </a:r>
            </a:p>
          </p:txBody>
        </p:sp>
        <p:sp>
          <p:nvSpPr>
            <p:cNvPr id="992275" name="Text Box 19"/>
            <p:cNvSpPr txBox="1">
              <a:spLocks noChangeArrowheads="1"/>
            </p:cNvSpPr>
            <p:nvPr/>
          </p:nvSpPr>
          <p:spPr bwMode="auto">
            <a:xfrm>
              <a:off x="2174" y="1279"/>
              <a:ext cx="831" cy="233"/>
            </a:xfrm>
            <a:prstGeom prst="rect">
              <a:avLst/>
            </a:prstGeom>
            <a:solidFill>
              <a:schemeClr val="bg1"/>
            </a:solidFill>
            <a:ln w="38100" cmpd="dbl" algn="ctr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EDUCATION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01613" y="2570172"/>
            <a:ext cx="8685213" cy="1641477"/>
            <a:chOff x="129" y="1723"/>
            <a:chExt cx="5471" cy="1034"/>
          </a:xfrm>
        </p:grpSpPr>
        <p:cxnSp>
          <p:nvCxnSpPr>
            <p:cNvPr id="15378" name="AutoShape 21"/>
            <p:cNvCxnSpPr>
              <a:cxnSpLocks noChangeShapeType="1"/>
              <a:stCxn id="992261" idx="0"/>
              <a:endCxn id="992288" idx="2"/>
            </p:cNvCxnSpPr>
            <p:nvPr/>
          </p:nvCxnSpPr>
          <p:spPr bwMode="auto">
            <a:xfrm flipH="1" flipV="1">
              <a:off x="2535" y="1956"/>
              <a:ext cx="321" cy="801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79" name="AutoShape 22"/>
            <p:cNvCxnSpPr>
              <a:cxnSpLocks noChangeShapeType="1"/>
              <a:stCxn id="992261" idx="0"/>
              <a:endCxn id="992287" idx="2"/>
            </p:cNvCxnSpPr>
            <p:nvPr/>
          </p:nvCxnSpPr>
          <p:spPr bwMode="auto">
            <a:xfrm flipV="1">
              <a:off x="2856" y="1956"/>
              <a:ext cx="420" cy="801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80" name="AutoShape 23"/>
            <p:cNvCxnSpPr>
              <a:cxnSpLocks noChangeShapeType="1"/>
              <a:stCxn id="992261" idx="0"/>
              <a:endCxn id="992284" idx="2"/>
            </p:cNvCxnSpPr>
            <p:nvPr/>
          </p:nvCxnSpPr>
          <p:spPr bwMode="auto">
            <a:xfrm flipV="1">
              <a:off x="2856" y="1956"/>
              <a:ext cx="2284" cy="801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81" name="AutoShape 24"/>
            <p:cNvCxnSpPr>
              <a:cxnSpLocks noChangeShapeType="1"/>
              <a:stCxn id="992261" idx="0"/>
              <a:endCxn id="992285" idx="2"/>
            </p:cNvCxnSpPr>
            <p:nvPr/>
          </p:nvCxnSpPr>
          <p:spPr bwMode="auto">
            <a:xfrm flipH="1" flipV="1">
              <a:off x="1706" y="1956"/>
              <a:ext cx="1150" cy="801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82" name="AutoShape 25"/>
            <p:cNvCxnSpPr>
              <a:cxnSpLocks noChangeShapeType="1"/>
              <a:stCxn id="992261" idx="0"/>
              <a:endCxn id="992286" idx="2"/>
            </p:cNvCxnSpPr>
            <p:nvPr/>
          </p:nvCxnSpPr>
          <p:spPr bwMode="auto">
            <a:xfrm flipH="1" flipV="1">
              <a:off x="601" y="1956"/>
              <a:ext cx="2255" cy="801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cxnSp>
          <p:nvCxnSpPr>
            <p:cNvPr id="15383" name="AutoShape 26"/>
            <p:cNvCxnSpPr>
              <a:cxnSpLocks noChangeShapeType="1"/>
              <a:stCxn id="992261" idx="0"/>
              <a:endCxn id="992283" idx="2"/>
            </p:cNvCxnSpPr>
            <p:nvPr/>
          </p:nvCxnSpPr>
          <p:spPr bwMode="auto">
            <a:xfrm flipV="1">
              <a:off x="2856" y="1956"/>
              <a:ext cx="1336" cy="801"/>
            </a:xfrm>
            <a:prstGeom prst="straightConnector1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</p:spPr>
        </p:cxnSp>
        <p:sp>
          <p:nvSpPr>
            <p:cNvPr id="992283" name="Text Box 27"/>
            <p:cNvSpPr txBox="1">
              <a:spLocks noChangeArrowheads="1"/>
            </p:cNvSpPr>
            <p:nvPr/>
          </p:nvSpPr>
          <p:spPr bwMode="auto">
            <a:xfrm>
              <a:off x="3841" y="1723"/>
              <a:ext cx="703" cy="233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BUSINESS</a:t>
              </a:r>
            </a:p>
          </p:txBody>
        </p:sp>
        <p:sp>
          <p:nvSpPr>
            <p:cNvPr id="992284" name="Text Box 28"/>
            <p:cNvSpPr txBox="1">
              <a:spLocks noChangeArrowheads="1"/>
            </p:cNvSpPr>
            <p:nvPr/>
          </p:nvSpPr>
          <p:spPr bwMode="auto">
            <a:xfrm>
              <a:off x="4679" y="1723"/>
              <a:ext cx="921" cy="233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chemeClr val="accent1"/>
                  </a:solidFill>
                  <a:cs typeface="Lucida Sans Unicode" pitchFamily="34" charset="0"/>
                </a:rPr>
                <a:t>COMMUNITY</a:t>
              </a:r>
            </a:p>
          </p:txBody>
        </p:sp>
        <p:sp>
          <p:nvSpPr>
            <p:cNvPr id="992285" name="Text Box 29"/>
            <p:cNvSpPr txBox="1">
              <a:spLocks noChangeArrowheads="1"/>
            </p:cNvSpPr>
            <p:nvPr/>
          </p:nvSpPr>
          <p:spPr bwMode="auto">
            <a:xfrm>
              <a:off x="1274" y="1723"/>
              <a:ext cx="862" cy="233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TEAMWORK</a:t>
              </a:r>
            </a:p>
          </p:txBody>
        </p:sp>
        <p:sp>
          <p:nvSpPr>
            <p:cNvPr id="992286" name="Text Box 30"/>
            <p:cNvSpPr txBox="1">
              <a:spLocks noChangeArrowheads="1"/>
            </p:cNvSpPr>
            <p:nvPr/>
          </p:nvSpPr>
          <p:spPr bwMode="auto">
            <a:xfrm>
              <a:off x="129" y="1723"/>
              <a:ext cx="942" cy="233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CO-CREATION</a:t>
              </a:r>
            </a:p>
          </p:txBody>
        </p:sp>
        <p:sp>
          <p:nvSpPr>
            <p:cNvPr id="992287" name="Text Box 31"/>
            <p:cNvSpPr txBox="1">
              <a:spLocks noChangeArrowheads="1"/>
            </p:cNvSpPr>
            <p:nvPr/>
          </p:nvSpPr>
          <p:spPr bwMode="auto">
            <a:xfrm>
              <a:off x="2929" y="1723"/>
              <a:ext cx="694" cy="233"/>
            </a:xfrm>
            <a:prstGeom prst="rect">
              <a:avLst/>
            </a:prstGeom>
            <a:solidFill>
              <a:schemeClr val="bg1"/>
            </a:solidFill>
            <a:ln w="38100" cmpd="dbl" algn="ctr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RELIGION</a:t>
              </a:r>
            </a:p>
          </p:txBody>
        </p:sp>
        <p:sp>
          <p:nvSpPr>
            <p:cNvPr id="992288" name="Text Box 32"/>
            <p:cNvSpPr txBox="1">
              <a:spLocks noChangeArrowheads="1"/>
            </p:cNvSpPr>
            <p:nvPr/>
          </p:nvSpPr>
          <p:spPr bwMode="auto">
            <a:xfrm>
              <a:off x="2338" y="1723"/>
              <a:ext cx="392" cy="233"/>
            </a:xfrm>
            <a:prstGeom prst="rect">
              <a:avLst/>
            </a:prstGeom>
            <a:solidFill>
              <a:schemeClr val="bg1"/>
            </a:solidFill>
            <a:ln w="38100" cmpd="dbl" algn="ctr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chemeClr val="accent1"/>
                  </a:solidFill>
                  <a:cs typeface="Lucida Sans Unicode" pitchFamily="34" charset="0"/>
                </a:rPr>
                <a:t>LAW</a:t>
              </a:r>
            </a:p>
          </p:txBody>
        </p:sp>
      </p:grpSp>
      <p:sp>
        <p:nvSpPr>
          <p:cNvPr id="992289" name="Text Box 33"/>
          <p:cNvSpPr txBox="1">
            <a:spLocks noChangeArrowheads="1"/>
          </p:cNvSpPr>
          <p:nvPr/>
        </p:nvSpPr>
        <p:spPr bwMode="auto">
          <a:xfrm>
            <a:off x="2408133" y="3228979"/>
            <a:ext cx="1330814" cy="369332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033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Lucida Sans Unicode" pitchFamily="34" charset="0"/>
              </a:rPr>
              <a:t>FRIENDSHIP</a:t>
            </a:r>
          </a:p>
        </p:txBody>
      </p:sp>
      <p:sp>
        <p:nvSpPr>
          <p:cNvPr id="992290" name="Text Box 34"/>
          <p:cNvSpPr txBox="1">
            <a:spLocks noChangeArrowheads="1"/>
          </p:cNvSpPr>
          <p:nvPr/>
        </p:nvSpPr>
        <p:spPr bwMode="auto">
          <a:xfrm>
            <a:off x="4099939" y="3228979"/>
            <a:ext cx="877484" cy="369332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033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Lucida Sans Unicode" pitchFamily="34" charset="0"/>
              </a:rPr>
              <a:t>FAMILY</a:t>
            </a:r>
          </a:p>
        </p:txBody>
      </p:sp>
      <p:sp>
        <p:nvSpPr>
          <p:cNvPr id="992291" name="Text Box 35"/>
          <p:cNvSpPr txBox="1">
            <a:spLocks noChangeArrowheads="1"/>
          </p:cNvSpPr>
          <p:nvPr/>
        </p:nvSpPr>
        <p:spPr bwMode="auto">
          <a:xfrm>
            <a:off x="6874831" y="3228979"/>
            <a:ext cx="678392" cy="369332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033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Lucida Sans Unicode" pitchFamily="34" charset="0"/>
              </a:rPr>
              <a:t>LOVE</a:t>
            </a:r>
          </a:p>
        </p:txBody>
      </p:sp>
      <p:sp>
        <p:nvSpPr>
          <p:cNvPr id="992292" name="Text Box 36"/>
          <p:cNvSpPr txBox="1">
            <a:spLocks noChangeArrowheads="1"/>
          </p:cNvSpPr>
          <p:nvPr/>
        </p:nvSpPr>
        <p:spPr bwMode="auto">
          <a:xfrm>
            <a:off x="5353845" y="3228979"/>
            <a:ext cx="1243034" cy="369332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033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Lucida Sans Unicode" pitchFamily="34" charset="0"/>
              </a:rPr>
              <a:t>MARRIAGE</a:t>
            </a:r>
          </a:p>
        </p:txBody>
      </p:sp>
      <p:sp>
        <p:nvSpPr>
          <p:cNvPr id="992293" name="Text Box 37"/>
          <p:cNvSpPr txBox="1">
            <a:spLocks noChangeArrowheads="1"/>
          </p:cNvSpPr>
          <p:nvPr/>
        </p:nvSpPr>
        <p:spPr bwMode="auto">
          <a:xfrm>
            <a:off x="1145942" y="3228979"/>
            <a:ext cx="788294" cy="369332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033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Lucida Sans Unicode" pitchFamily="34" charset="0"/>
              </a:rPr>
              <a:t>PEACE</a:t>
            </a:r>
          </a:p>
        </p:txBody>
      </p:sp>
      <p:sp>
        <p:nvSpPr>
          <p:cNvPr id="15377" name="WordArt 38"/>
          <p:cNvSpPr>
            <a:spLocks noChangeArrowheads="1" noChangeShapeType="1" noTextEdit="1"/>
          </p:cNvSpPr>
          <p:nvPr/>
        </p:nvSpPr>
        <p:spPr bwMode="auto">
          <a:xfrm>
            <a:off x="2838655" y="4989144"/>
            <a:ext cx="348752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300000" lon="0" rev="0"/>
              </a:camera>
              <a:lightRig rig="twoPt" dir="t"/>
            </a:scene3d>
            <a:sp3d extrusionH="165100" prstMaterial="legacyMetal">
              <a:bevelT w="146050" h="260350" prst="angle"/>
              <a:bevelB w="203200" h="184150"/>
              <a:extrusionClr>
                <a:srgbClr val="FFCC00"/>
              </a:extrusionClr>
            </a:sp3d>
          </a:bodyPr>
          <a:lstStyle/>
          <a:p>
            <a:pPr algn="ctr"/>
            <a:r>
              <a:rPr lang="en-US" sz="3600" b="1" kern="10" dirty="0">
                <a:ln w="9525">
                  <a:round/>
                  <a:headEnd/>
                  <a:tailEnd/>
                </a:ln>
                <a:solidFill>
                  <a:srgbClr val="FFCC00"/>
                </a:solidFill>
                <a:latin typeface="Engravers MT" pitchFamily="18" charset="0"/>
              </a:rPr>
              <a:t>TRUST</a:t>
            </a:r>
          </a:p>
        </p:txBody>
      </p:sp>
      <p:grpSp>
        <p:nvGrpSpPr>
          <p:cNvPr id="4" name="Group 669"/>
          <p:cNvGrpSpPr/>
          <p:nvPr/>
        </p:nvGrpSpPr>
        <p:grpSpPr>
          <a:xfrm>
            <a:off x="6604887" y="6061062"/>
            <a:ext cx="2511109" cy="868875"/>
            <a:chOff x="6699380" y="0"/>
            <a:chExt cx="2255840" cy="868875"/>
          </a:xfrm>
        </p:grpSpPr>
        <p:grpSp>
          <p:nvGrpSpPr>
            <p:cNvPr id="5" name="Group 131"/>
            <p:cNvGrpSpPr/>
            <p:nvPr/>
          </p:nvGrpSpPr>
          <p:grpSpPr>
            <a:xfrm>
              <a:off x="8422258" y="0"/>
              <a:ext cx="522186" cy="505785"/>
              <a:chOff x="570014" y="659083"/>
              <a:chExt cx="700644" cy="670955"/>
            </a:xfrm>
          </p:grpSpPr>
          <p:sp>
            <p:nvSpPr>
              <p:cNvPr id="98" name="Oval 97"/>
              <p:cNvSpPr/>
              <p:nvPr/>
            </p:nvSpPr>
            <p:spPr bwMode="auto">
              <a:xfrm>
                <a:off x="570014" y="659083"/>
                <a:ext cx="700644" cy="670955"/>
              </a:xfrm>
              <a:prstGeom prst="ellipse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cs typeface="Times New Roman" pitchFamily="18" charset="0"/>
                </a:endParaRPr>
              </a:p>
            </p:txBody>
          </p:sp>
          <p:grpSp>
            <p:nvGrpSpPr>
              <p:cNvPr id="6" name="Group 10"/>
              <p:cNvGrpSpPr>
                <a:grpSpLocks noChangeAspect="1"/>
              </p:cNvGrpSpPr>
              <p:nvPr/>
            </p:nvGrpSpPr>
            <p:grpSpPr bwMode="auto">
              <a:xfrm>
                <a:off x="685799" y="727093"/>
                <a:ext cx="537359" cy="531769"/>
                <a:chOff x="667" y="-57"/>
                <a:chExt cx="5512" cy="4274"/>
              </a:xfrm>
            </p:grpSpPr>
            <p:sp>
              <p:nvSpPr>
                <p:cNvPr id="100" name="Freeform 28"/>
                <p:cNvSpPr>
                  <a:spLocks/>
                </p:cNvSpPr>
                <p:nvPr/>
              </p:nvSpPr>
              <p:spPr bwMode="auto">
                <a:xfrm>
                  <a:off x="1660" y="-11"/>
                  <a:ext cx="4519" cy="3489"/>
                </a:xfrm>
                <a:custGeom>
                  <a:avLst/>
                  <a:gdLst/>
                  <a:ahLst/>
                  <a:cxnLst>
                    <a:cxn ang="0">
                      <a:pos x="2237" y="209"/>
                    </a:cxn>
                    <a:cxn ang="0">
                      <a:pos x="2090" y="159"/>
                    </a:cxn>
                    <a:cxn ang="0">
                      <a:pos x="1936" y="113"/>
                    </a:cxn>
                    <a:cxn ang="0">
                      <a:pos x="1775" y="75"/>
                    </a:cxn>
                    <a:cxn ang="0">
                      <a:pos x="1601" y="45"/>
                    </a:cxn>
                    <a:cxn ang="0">
                      <a:pos x="1424" y="21"/>
                    </a:cxn>
                    <a:cxn ang="0">
                      <a:pos x="1239" y="5"/>
                    </a:cxn>
                    <a:cxn ang="0">
                      <a:pos x="1043" y="0"/>
                    </a:cxn>
                    <a:cxn ang="0">
                      <a:pos x="0" y="2058"/>
                    </a:cxn>
                    <a:cxn ang="0">
                      <a:pos x="69" y="2051"/>
                    </a:cxn>
                    <a:cxn ang="0">
                      <a:pos x="258" y="2037"/>
                    </a:cxn>
                    <a:cxn ang="0">
                      <a:pos x="539" y="2037"/>
                    </a:cxn>
                    <a:cxn ang="0">
                      <a:pos x="881" y="2060"/>
                    </a:cxn>
                    <a:cxn ang="0">
                      <a:pos x="1251" y="2126"/>
                    </a:cxn>
                    <a:cxn ang="0">
                      <a:pos x="1624" y="2250"/>
                    </a:cxn>
                    <a:cxn ang="0">
                      <a:pos x="1971" y="2446"/>
                    </a:cxn>
                    <a:cxn ang="0">
                      <a:pos x="2260" y="2731"/>
                    </a:cxn>
                    <a:cxn ang="0">
                      <a:pos x="2283" y="2766"/>
                    </a:cxn>
                    <a:cxn ang="0">
                      <a:pos x="2356" y="2862"/>
                    </a:cxn>
                    <a:cxn ang="0">
                      <a:pos x="2475" y="2993"/>
                    </a:cxn>
                    <a:cxn ang="0">
                      <a:pos x="2656" y="3140"/>
                    </a:cxn>
                    <a:cxn ang="0">
                      <a:pos x="2891" y="3283"/>
                    </a:cxn>
                    <a:cxn ang="0">
                      <a:pos x="3187" y="3402"/>
                    </a:cxn>
                    <a:cxn ang="0">
                      <a:pos x="3549" y="3477"/>
                    </a:cxn>
                    <a:cxn ang="0">
                      <a:pos x="3977" y="3484"/>
                    </a:cxn>
                    <a:cxn ang="0">
                      <a:pos x="3988" y="3302"/>
                    </a:cxn>
                    <a:cxn ang="0">
                      <a:pos x="4057" y="2834"/>
                    </a:cxn>
                    <a:cxn ang="0">
                      <a:pos x="4219" y="2198"/>
                    </a:cxn>
                    <a:cxn ang="0">
                      <a:pos x="4519" y="1515"/>
                    </a:cxn>
                    <a:cxn ang="0">
                      <a:pos x="4477" y="1513"/>
                    </a:cxn>
                    <a:cxn ang="0">
                      <a:pos x="4358" y="1506"/>
                    </a:cxn>
                    <a:cxn ang="0">
                      <a:pos x="4192" y="1487"/>
                    </a:cxn>
                    <a:cxn ang="0">
                      <a:pos x="3996" y="1455"/>
                    </a:cxn>
                    <a:cxn ang="0">
                      <a:pos x="3796" y="1408"/>
                    </a:cxn>
                    <a:cxn ang="0">
                      <a:pos x="3607" y="1338"/>
                    </a:cxn>
                    <a:cxn ang="0">
                      <a:pos x="3457" y="1244"/>
                    </a:cxn>
                    <a:cxn ang="0">
                      <a:pos x="3368" y="1123"/>
                    </a:cxn>
                    <a:cxn ang="0">
                      <a:pos x="3314" y="1017"/>
                    </a:cxn>
                    <a:cxn ang="0">
                      <a:pos x="3241" y="903"/>
                    </a:cxn>
                    <a:cxn ang="0">
                      <a:pos x="3141" y="786"/>
                    </a:cxn>
                    <a:cxn ang="0">
                      <a:pos x="3018" y="669"/>
                    </a:cxn>
                    <a:cxn ang="0">
                      <a:pos x="2876" y="552"/>
                    </a:cxn>
                    <a:cxn ang="0">
                      <a:pos x="2706" y="438"/>
                    </a:cxn>
                    <a:cxn ang="0">
                      <a:pos x="2518" y="332"/>
                    </a:cxn>
                    <a:cxn ang="0">
                      <a:pos x="2306" y="237"/>
                    </a:cxn>
                  </a:cxnLst>
                  <a:rect l="0" t="0" r="r" b="b"/>
                  <a:pathLst>
                    <a:path w="4519" h="3489">
                      <a:moveTo>
                        <a:pt x="2306" y="237"/>
                      </a:moveTo>
                      <a:lnTo>
                        <a:pt x="2237" y="209"/>
                      </a:lnTo>
                      <a:lnTo>
                        <a:pt x="2163" y="183"/>
                      </a:lnTo>
                      <a:lnTo>
                        <a:pt x="2090" y="159"/>
                      </a:lnTo>
                      <a:lnTo>
                        <a:pt x="2013" y="136"/>
                      </a:lnTo>
                      <a:lnTo>
                        <a:pt x="1936" y="113"/>
                      </a:lnTo>
                      <a:lnTo>
                        <a:pt x="1855" y="94"/>
                      </a:lnTo>
                      <a:lnTo>
                        <a:pt x="1775" y="75"/>
                      </a:lnTo>
                      <a:lnTo>
                        <a:pt x="1690" y="59"/>
                      </a:lnTo>
                      <a:lnTo>
                        <a:pt x="1601" y="45"/>
                      </a:lnTo>
                      <a:lnTo>
                        <a:pt x="1513" y="31"/>
                      </a:lnTo>
                      <a:lnTo>
                        <a:pt x="1424" y="21"/>
                      </a:lnTo>
                      <a:lnTo>
                        <a:pt x="1332" y="12"/>
                      </a:lnTo>
                      <a:lnTo>
                        <a:pt x="1239" y="5"/>
                      </a:lnTo>
                      <a:lnTo>
                        <a:pt x="1143" y="3"/>
                      </a:lnTo>
                      <a:lnTo>
                        <a:pt x="1043" y="0"/>
                      </a:lnTo>
                      <a:lnTo>
                        <a:pt x="943" y="0"/>
                      </a:lnTo>
                      <a:lnTo>
                        <a:pt x="0" y="2058"/>
                      </a:lnTo>
                      <a:lnTo>
                        <a:pt x="19" y="2056"/>
                      </a:lnTo>
                      <a:lnTo>
                        <a:pt x="69" y="2051"/>
                      </a:lnTo>
                      <a:lnTo>
                        <a:pt x="150" y="2044"/>
                      </a:lnTo>
                      <a:lnTo>
                        <a:pt x="258" y="2037"/>
                      </a:lnTo>
                      <a:lnTo>
                        <a:pt x="389" y="2034"/>
                      </a:lnTo>
                      <a:lnTo>
                        <a:pt x="539" y="2037"/>
                      </a:lnTo>
                      <a:lnTo>
                        <a:pt x="704" y="2044"/>
                      </a:lnTo>
                      <a:lnTo>
                        <a:pt x="881" y="2060"/>
                      </a:lnTo>
                      <a:lnTo>
                        <a:pt x="1062" y="2088"/>
                      </a:lnTo>
                      <a:lnTo>
                        <a:pt x="1251" y="2126"/>
                      </a:lnTo>
                      <a:lnTo>
                        <a:pt x="1440" y="2179"/>
                      </a:lnTo>
                      <a:lnTo>
                        <a:pt x="1624" y="2250"/>
                      </a:lnTo>
                      <a:lnTo>
                        <a:pt x="1805" y="2338"/>
                      </a:lnTo>
                      <a:lnTo>
                        <a:pt x="1971" y="2446"/>
                      </a:lnTo>
                      <a:lnTo>
                        <a:pt x="2125" y="2577"/>
                      </a:lnTo>
                      <a:lnTo>
                        <a:pt x="2260" y="2731"/>
                      </a:lnTo>
                      <a:lnTo>
                        <a:pt x="2263" y="2741"/>
                      </a:lnTo>
                      <a:lnTo>
                        <a:pt x="2283" y="2766"/>
                      </a:lnTo>
                      <a:lnTo>
                        <a:pt x="2314" y="2808"/>
                      </a:lnTo>
                      <a:lnTo>
                        <a:pt x="2356" y="2862"/>
                      </a:lnTo>
                      <a:lnTo>
                        <a:pt x="2410" y="2923"/>
                      </a:lnTo>
                      <a:lnTo>
                        <a:pt x="2475" y="2993"/>
                      </a:lnTo>
                      <a:lnTo>
                        <a:pt x="2560" y="3066"/>
                      </a:lnTo>
                      <a:lnTo>
                        <a:pt x="2656" y="3140"/>
                      </a:lnTo>
                      <a:lnTo>
                        <a:pt x="2764" y="3213"/>
                      </a:lnTo>
                      <a:lnTo>
                        <a:pt x="2891" y="3283"/>
                      </a:lnTo>
                      <a:lnTo>
                        <a:pt x="3030" y="3348"/>
                      </a:lnTo>
                      <a:lnTo>
                        <a:pt x="3187" y="3402"/>
                      </a:lnTo>
                      <a:lnTo>
                        <a:pt x="3361" y="3447"/>
                      </a:lnTo>
                      <a:lnTo>
                        <a:pt x="3549" y="3477"/>
                      </a:lnTo>
                      <a:lnTo>
                        <a:pt x="3753" y="3489"/>
                      </a:lnTo>
                      <a:lnTo>
                        <a:pt x="3977" y="3484"/>
                      </a:lnTo>
                      <a:lnTo>
                        <a:pt x="3980" y="3435"/>
                      </a:lnTo>
                      <a:lnTo>
                        <a:pt x="3988" y="3302"/>
                      </a:lnTo>
                      <a:lnTo>
                        <a:pt x="4015" y="3096"/>
                      </a:lnTo>
                      <a:lnTo>
                        <a:pt x="4057" y="2834"/>
                      </a:lnTo>
                      <a:lnTo>
                        <a:pt x="4123" y="2530"/>
                      </a:lnTo>
                      <a:lnTo>
                        <a:pt x="4219" y="2198"/>
                      </a:lnTo>
                      <a:lnTo>
                        <a:pt x="4350" y="1857"/>
                      </a:lnTo>
                      <a:lnTo>
                        <a:pt x="4519" y="1515"/>
                      </a:lnTo>
                      <a:lnTo>
                        <a:pt x="4508" y="1515"/>
                      </a:lnTo>
                      <a:lnTo>
                        <a:pt x="4477" y="1513"/>
                      </a:lnTo>
                      <a:lnTo>
                        <a:pt x="4427" y="1511"/>
                      </a:lnTo>
                      <a:lnTo>
                        <a:pt x="4358" y="1506"/>
                      </a:lnTo>
                      <a:lnTo>
                        <a:pt x="4281" y="1497"/>
                      </a:lnTo>
                      <a:lnTo>
                        <a:pt x="4192" y="1487"/>
                      </a:lnTo>
                      <a:lnTo>
                        <a:pt x="4096" y="1473"/>
                      </a:lnTo>
                      <a:lnTo>
                        <a:pt x="3996" y="1455"/>
                      </a:lnTo>
                      <a:lnTo>
                        <a:pt x="3896" y="1434"/>
                      </a:lnTo>
                      <a:lnTo>
                        <a:pt x="3796" y="1408"/>
                      </a:lnTo>
                      <a:lnTo>
                        <a:pt x="3699" y="1375"/>
                      </a:lnTo>
                      <a:lnTo>
                        <a:pt x="3607" y="1338"/>
                      </a:lnTo>
                      <a:lnTo>
                        <a:pt x="3526" y="1293"/>
                      </a:lnTo>
                      <a:lnTo>
                        <a:pt x="3457" y="1244"/>
                      </a:lnTo>
                      <a:lnTo>
                        <a:pt x="3403" y="1188"/>
                      </a:lnTo>
                      <a:lnTo>
                        <a:pt x="3368" y="1123"/>
                      </a:lnTo>
                      <a:lnTo>
                        <a:pt x="3345" y="1071"/>
                      </a:lnTo>
                      <a:lnTo>
                        <a:pt x="3314" y="1017"/>
                      </a:lnTo>
                      <a:lnTo>
                        <a:pt x="3280" y="961"/>
                      </a:lnTo>
                      <a:lnTo>
                        <a:pt x="3241" y="903"/>
                      </a:lnTo>
                      <a:lnTo>
                        <a:pt x="3195" y="844"/>
                      </a:lnTo>
                      <a:lnTo>
                        <a:pt x="3141" y="786"/>
                      </a:lnTo>
                      <a:lnTo>
                        <a:pt x="3083" y="728"/>
                      </a:lnTo>
                      <a:lnTo>
                        <a:pt x="3018" y="669"/>
                      </a:lnTo>
                      <a:lnTo>
                        <a:pt x="2949" y="608"/>
                      </a:lnTo>
                      <a:lnTo>
                        <a:pt x="2876" y="552"/>
                      </a:lnTo>
                      <a:lnTo>
                        <a:pt x="2795" y="494"/>
                      </a:lnTo>
                      <a:lnTo>
                        <a:pt x="2706" y="438"/>
                      </a:lnTo>
                      <a:lnTo>
                        <a:pt x="2614" y="384"/>
                      </a:lnTo>
                      <a:lnTo>
                        <a:pt x="2518" y="332"/>
                      </a:lnTo>
                      <a:lnTo>
                        <a:pt x="2414" y="283"/>
                      </a:lnTo>
                      <a:lnTo>
                        <a:pt x="2306" y="2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1" name="Freeform 29"/>
                <p:cNvSpPr>
                  <a:spLocks/>
                </p:cNvSpPr>
                <p:nvPr/>
              </p:nvSpPr>
              <p:spPr bwMode="auto">
                <a:xfrm>
                  <a:off x="667" y="-57"/>
                  <a:ext cx="2240" cy="4274"/>
                </a:xfrm>
                <a:custGeom>
                  <a:avLst/>
                  <a:gdLst/>
                  <a:ahLst/>
                  <a:cxnLst>
                    <a:cxn ang="0">
                      <a:pos x="1936" y="46"/>
                    </a:cxn>
                    <a:cxn ang="0">
                      <a:pos x="0" y="4145"/>
                    </a:cxn>
                    <a:cxn ang="0">
                      <a:pos x="11" y="4152"/>
                    </a:cxn>
                    <a:cxn ang="0">
                      <a:pos x="50" y="4171"/>
                    </a:cxn>
                    <a:cxn ang="0">
                      <a:pos x="104" y="4196"/>
                    </a:cxn>
                    <a:cxn ang="0">
                      <a:pos x="177" y="4224"/>
                    </a:cxn>
                    <a:cxn ang="0">
                      <a:pos x="262" y="4250"/>
                    </a:cxn>
                    <a:cxn ang="0">
                      <a:pos x="350" y="4269"/>
                    </a:cxn>
                    <a:cxn ang="0">
                      <a:pos x="446" y="4274"/>
                    </a:cxn>
                    <a:cxn ang="0">
                      <a:pos x="539" y="4262"/>
                    </a:cxn>
                    <a:cxn ang="0">
                      <a:pos x="2240" y="77"/>
                    </a:cxn>
                    <a:cxn ang="0">
                      <a:pos x="2232" y="70"/>
                    </a:cxn>
                    <a:cxn ang="0">
                      <a:pos x="2206" y="56"/>
                    </a:cxn>
                    <a:cxn ang="0">
                      <a:pos x="2167" y="35"/>
                    </a:cxn>
                    <a:cxn ang="0">
                      <a:pos x="2125" y="16"/>
                    </a:cxn>
                    <a:cxn ang="0">
                      <a:pos x="2075" y="2"/>
                    </a:cxn>
                    <a:cxn ang="0">
                      <a:pos x="2021" y="0"/>
                    </a:cxn>
                    <a:cxn ang="0">
                      <a:pos x="1975" y="11"/>
                    </a:cxn>
                    <a:cxn ang="0">
                      <a:pos x="1936" y="46"/>
                    </a:cxn>
                  </a:cxnLst>
                  <a:rect l="0" t="0" r="r" b="b"/>
                  <a:pathLst>
                    <a:path w="2240" h="4274">
                      <a:moveTo>
                        <a:pt x="1936" y="46"/>
                      </a:moveTo>
                      <a:lnTo>
                        <a:pt x="0" y="4145"/>
                      </a:lnTo>
                      <a:lnTo>
                        <a:pt x="11" y="4152"/>
                      </a:lnTo>
                      <a:lnTo>
                        <a:pt x="50" y="4171"/>
                      </a:lnTo>
                      <a:lnTo>
                        <a:pt x="104" y="4196"/>
                      </a:lnTo>
                      <a:lnTo>
                        <a:pt x="177" y="4224"/>
                      </a:lnTo>
                      <a:lnTo>
                        <a:pt x="262" y="4250"/>
                      </a:lnTo>
                      <a:lnTo>
                        <a:pt x="350" y="4269"/>
                      </a:lnTo>
                      <a:lnTo>
                        <a:pt x="446" y="4274"/>
                      </a:lnTo>
                      <a:lnTo>
                        <a:pt x="539" y="4262"/>
                      </a:lnTo>
                      <a:lnTo>
                        <a:pt x="2240" y="77"/>
                      </a:lnTo>
                      <a:lnTo>
                        <a:pt x="2232" y="70"/>
                      </a:lnTo>
                      <a:lnTo>
                        <a:pt x="2206" y="56"/>
                      </a:lnTo>
                      <a:lnTo>
                        <a:pt x="2167" y="35"/>
                      </a:lnTo>
                      <a:lnTo>
                        <a:pt x="2125" y="16"/>
                      </a:lnTo>
                      <a:lnTo>
                        <a:pt x="2075" y="2"/>
                      </a:lnTo>
                      <a:lnTo>
                        <a:pt x="2021" y="0"/>
                      </a:lnTo>
                      <a:lnTo>
                        <a:pt x="1975" y="11"/>
                      </a:lnTo>
                      <a:lnTo>
                        <a:pt x="1936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2" name="Freeform 30"/>
                <p:cNvSpPr>
                  <a:spLocks/>
                </p:cNvSpPr>
                <p:nvPr/>
              </p:nvSpPr>
              <p:spPr bwMode="auto">
                <a:xfrm>
                  <a:off x="4393" y="2073"/>
                  <a:ext cx="547" cy="680"/>
                </a:xfrm>
                <a:custGeom>
                  <a:avLst/>
                  <a:gdLst/>
                  <a:ahLst/>
                  <a:cxnLst>
                    <a:cxn ang="0">
                      <a:pos x="173" y="0"/>
                    </a:cxn>
                    <a:cxn ang="0">
                      <a:pos x="0" y="390"/>
                    </a:cxn>
                    <a:cxn ang="0">
                      <a:pos x="31" y="425"/>
                    </a:cxn>
                    <a:cxn ang="0">
                      <a:pos x="66" y="460"/>
                    </a:cxn>
                    <a:cxn ang="0">
                      <a:pos x="104" y="498"/>
                    </a:cxn>
                    <a:cxn ang="0">
                      <a:pos x="146" y="535"/>
                    </a:cxn>
                    <a:cxn ang="0">
                      <a:pos x="193" y="572"/>
                    </a:cxn>
                    <a:cxn ang="0">
                      <a:pos x="239" y="610"/>
                    </a:cxn>
                    <a:cxn ang="0">
                      <a:pos x="293" y="645"/>
                    </a:cxn>
                    <a:cxn ang="0">
                      <a:pos x="347" y="680"/>
                    </a:cxn>
                    <a:cxn ang="0">
                      <a:pos x="547" y="236"/>
                    </a:cxn>
                    <a:cxn ang="0">
                      <a:pos x="493" y="210"/>
                    </a:cxn>
                    <a:cxn ang="0">
                      <a:pos x="439" y="182"/>
                    </a:cxn>
                    <a:cxn ang="0">
                      <a:pos x="389" y="154"/>
                    </a:cxn>
                    <a:cxn ang="0">
                      <a:pos x="343" y="123"/>
                    </a:cxn>
                    <a:cxn ang="0">
                      <a:pos x="297" y="93"/>
                    </a:cxn>
                    <a:cxn ang="0">
                      <a:pos x="254" y="63"/>
                    </a:cxn>
                    <a:cxn ang="0">
                      <a:pos x="212" y="32"/>
                    </a:cxn>
                    <a:cxn ang="0">
                      <a:pos x="173" y="0"/>
                    </a:cxn>
                  </a:cxnLst>
                  <a:rect l="0" t="0" r="r" b="b"/>
                  <a:pathLst>
                    <a:path w="547" h="680">
                      <a:moveTo>
                        <a:pt x="173" y="0"/>
                      </a:moveTo>
                      <a:lnTo>
                        <a:pt x="0" y="390"/>
                      </a:lnTo>
                      <a:lnTo>
                        <a:pt x="31" y="425"/>
                      </a:lnTo>
                      <a:lnTo>
                        <a:pt x="66" y="460"/>
                      </a:lnTo>
                      <a:lnTo>
                        <a:pt x="104" y="498"/>
                      </a:lnTo>
                      <a:lnTo>
                        <a:pt x="146" y="535"/>
                      </a:lnTo>
                      <a:lnTo>
                        <a:pt x="193" y="572"/>
                      </a:lnTo>
                      <a:lnTo>
                        <a:pt x="239" y="610"/>
                      </a:lnTo>
                      <a:lnTo>
                        <a:pt x="293" y="645"/>
                      </a:lnTo>
                      <a:lnTo>
                        <a:pt x="347" y="680"/>
                      </a:lnTo>
                      <a:lnTo>
                        <a:pt x="547" y="236"/>
                      </a:lnTo>
                      <a:lnTo>
                        <a:pt x="493" y="210"/>
                      </a:lnTo>
                      <a:lnTo>
                        <a:pt x="439" y="182"/>
                      </a:lnTo>
                      <a:lnTo>
                        <a:pt x="389" y="154"/>
                      </a:lnTo>
                      <a:lnTo>
                        <a:pt x="343" y="123"/>
                      </a:lnTo>
                      <a:lnTo>
                        <a:pt x="297" y="93"/>
                      </a:lnTo>
                      <a:lnTo>
                        <a:pt x="254" y="63"/>
                      </a:lnTo>
                      <a:lnTo>
                        <a:pt x="212" y="32"/>
                      </a:lnTo>
                      <a:lnTo>
                        <a:pt x="17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3" name="Freeform 31"/>
                <p:cNvSpPr>
                  <a:spLocks/>
                </p:cNvSpPr>
                <p:nvPr/>
              </p:nvSpPr>
              <p:spPr bwMode="auto">
                <a:xfrm>
                  <a:off x="4940" y="1820"/>
                  <a:ext cx="851" cy="608"/>
                </a:xfrm>
                <a:custGeom>
                  <a:avLst/>
                  <a:gdLst/>
                  <a:ahLst/>
                  <a:cxnLst>
                    <a:cxn ang="0">
                      <a:pos x="219" y="0"/>
                    </a:cxn>
                    <a:cxn ang="0">
                      <a:pos x="0" y="489"/>
                    </a:cxn>
                    <a:cxn ang="0">
                      <a:pos x="38" y="505"/>
                    </a:cxn>
                    <a:cxn ang="0">
                      <a:pos x="73" y="519"/>
                    </a:cxn>
                    <a:cxn ang="0">
                      <a:pos x="111" y="535"/>
                    </a:cxn>
                    <a:cxn ang="0">
                      <a:pos x="154" y="547"/>
                    </a:cxn>
                    <a:cxn ang="0">
                      <a:pos x="192" y="559"/>
                    </a:cxn>
                    <a:cxn ang="0">
                      <a:pos x="235" y="571"/>
                    </a:cxn>
                    <a:cxn ang="0">
                      <a:pos x="277" y="580"/>
                    </a:cxn>
                    <a:cxn ang="0">
                      <a:pos x="323" y="589"/>
                    </a:cxn>
                    <a:cxn ang="0">
                      <a:pos x="365" y="596"/>
                    </a:cxn>
                    <a:cxn ang="0">
                      <a:pos x="412" y="601"/>
                    </a:cxn>
                    <a:cxn ang="0">
                      <a:pos x="458" y="606"/>
                    </a:cxn>
                    <a:cxn ang="0">
                      <a:pos x="508" y="608"/>
                    </a:cxn>
                    <a:cxn ang="0">
                      <a:pos x="558" y="608"/>
                    </a:cxn>
                    <a:cxn ang="0">
                      <a:pos x="604" y="608"/>
                    </a:cxn>
                    <a:cxn ang="0">
                      <a:pos x="658" y="606"/>
                    </a:cxn>
                    <a:cxn ang="0">
                      <a:pos x="708" y="601"/>
                    </a:cxn>
                    <a:cxn ang="0">
                      <a:pos x="723" y="547"/>
                    </a:cxn>
                    <a:cxn ang="0">
                      <a:pos x="739" y="493"/>
                    </a:cxn>
                    <a:cxn ang="0">
                      <a:pos x="754" y="440"/>
                    </a:cxn>
                    <a:cxn ang="0">
                      <a:pos x="774" y="386"/>
                    </a:cxn>
                    <a:cxn ang="0">
                      <a:pos x="789" y="330"/>
                    </a:cxn>
                    <a:cxn ang="0">
                      <a:pos x="808" y="276"/>
                    </a:cxn>
                    <a:cxn ang="0">
                      <a:pos x="831" y="220"/>
                    </a:cxn>
                    <a:cxn ang="0">
                      <a:pos x="851" y="164"/>
                    </a:cxn>
                    <a:cxn ang="0">
                      <a:pos x="804" y="161"/>
                    </a:cxn>
                    <a:cxn ang="0">
                      <a:pos x="758" y="159"/>
                    </a:cxn>
                    <a:cxn ang="0">
                      <a:pos x="716" y="154"/>
                    </a:cxn>
                    <a:cxn ang="0">
                      <a:pos x="670" y="150"/>
                    </a:cxn>
                    <a:cxn ang="0">
                      <a:pos x="627" y="143"/>
                    </a:cxn>
                    <a:cxn ang="0">
                      <a:pos x="585" y="136"/>
                    </a:cxn>
                    <a:cxn ang="0">
                      <a:pos x="546" y="126"/>
                    </a:cxn>
                    <a:cxn ang="0">
                      <a:pos x="508" y="115"/>
                    </a:cxn>
                    <a:cxn ang="0">
                      <a:pos x="466" y="103"/>
                    </a:cxn>
                    <a:cxn ang="0">
                      <a:pos x="431" y="91"/>
                    </a:cxn>
                    <a:cxn ang="0">
                      <a:pos x="392" y="80"/>
                    </a:cxn>
                    <a:cxn ang="0">
                      <a:pos x="354" y="66"/>
                    </a:cxn>
                    <a:cxn ang="0">
                      <a:pos x="319" y="49"/>
                    </a:cxn>
                    <a:cxn ang="0">
                      <a:pos x="285" y="33"/>
                    </a:cxn>
                    <a:cxn ang="0">
                      <a:pos x="254" y="16"/>
                    </a:cxn>
                    <a:cxn ang="0">
                      <a:pos x="219" y="0"/>
                    </a:cxn>
                  </a:cxnLst>
                  <a:rect l="0" t="0" r="r" b="b"/>
                  <a:pathLst>
                    <a:path w="851" h="608">
                      <a:moveTo>
                        <a:pt x="219" y="0"/>
                      </a:moveTo>
                      <a:lnTo>
                        <a:pt x="0" y="489"/>
                      </a:lnTo>
                      <a:lnTo>
                        <a:pt x="38" y="505"/>
                      </a:lnTo>
                      <a:lnTo>
                        <a:pt x="73" y="519"/>
                      </a:lnTo>
                      <a:lnTo>
                        <a:pt x="111" y="535"/>
                      </a:lnTo>
                      <a:lnTo>
                        <a:pt x="154" y="547"/>
                      </a:lnTo>
                      <a:lnTo>
                        <a:pt x="192" y="559"/>
                      </a:lnTo>
                      <a:lnTo>
                        <a:pt x="235" y="571"/>
                      </a:lnTo>
                      <a:lnTo>
                        <a:pt x="277" y="580"/>
                      </a:lnTo>
                      <a:lnTo>
                        <a:pt x="323" y="589"/>
                      </a:lnTo>
                      <a:lnTo>
                        <a:pt x="365" y="596"/>
                      </a:lnTo>
                      <a:lnTo>
                        <a:pt x="412" y="601"/>
                      </a:lnTo>
                      <a:lnTo>
                        <a:pt x="458" y="606"/>
                      </a:lnTo>
                      <a:lnTo>
                        <a:pt x="508" y="608"/>
                      </a:lnTo>
                      <a:lnTo>
                        <a:pt x="558" y="608"/>
                      </a:lnTo>
                      <a:lnTo>
                        <a:pt x="604" y="608"/>
                      </a:lnTo>
                      <a:lnTo>
                        <a:pt x="658" y="606"/>
                      </a:lnTo>
                      <a:lnTo>
                        <a:pt x="708" y="601"/>
                      </a:lnTo>
                      <a:lnTo>
                        <a:pt x="723" y="547"/>
                      </a:lnTo>
                      <a:lnTo>
                        <a:pt x="739" y="493"/>
                      </a:lnTo>
                      <a:lnTo>
                        <a:pt x="754" y="440"/>
                      </a:lnTo>
                      <a:lnTo>
                        <a:pt x="774" y="386"/>
                      </a:lnTo>
                      <a:lnTo>
                        <a:pt x="789" y="330"/>
                      </a:lnTo>
                      <a:lnTo>
                        <a:pt x="808" y="276"/>
                      </a:lnTo>
                      <a:lnTo>
                        <a:pt x="831" y="220"/>
                      </a:lnTo>
                      <a:lnTo>
                        <a:pt x="851" y="164"/>
                      </a:lnTo>
                      <a:lnTo>
                        <a:pt x="804" y="161"/>
                      </a:lnTo>
                      <a:lnTo>
                        <a:pt x="758" y="159"/>
                      </a:lnTo>
                      <a:lnTo>
                        <a:pt x="716" y="154"/>
                      </a:lnTo>
                      <a:lnTo>
                        <a:pt x="670" y="150"/>
                      </a:lnTo>
                      <a:lnTo>
                        <a:pt x="627" y="143"/>
                      </a:lnTo>
                      <a:lnTo>
                        <a:pt x="585" y="136"/>
                      </a:lnTo>
                      <a:lnTo>
                        <a:pt x="546" y="126"/>
                      </a:lnTo>
                      <a:lnTo>
                        <a:pt x="508" y="115"/>
                      </a:lnTo>
                      <a:lnTo>
                        <a:pt x="466" y="103"/>
                      </a:lnTo>
                      <a:lnTo>
                        <a:pt x="431" y="91"/>
                      </a:lnTo>
                      <a:lnTo>
                        <a:pt x="392" y="80"/>
                      </a:lnTo>
                      <a:lnTo>
                        <a:pt x="354" y="66"/>
                      </a:lnTo>
                      <a:lnTo>
                        <a:pt x="319" y="49"/>
                      </a:lnTo>
                      <a:lnTo>
                        <a:pt x="285" y="33"/>
                      </a:lnTo>
                      <a:lnTo>
                        <a:pt x="254" y="16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4" name="Freeform 32"/>
                <p:cNvSpPr>
                  <a:spLocks/>
                </p:cNvSpPr>
                <p:nvPr/>
              </p:nvSpPr>
              <p:spPr bwMode="auto">
                <a:xfrm>
                  <a:off x="4120" y="1051"/>
                  <a:ext cx="681" cy="1022"/>
                </a:xfrm>
                <a:custGeom>
                  <a:avLst/>
                  <a:gdLst/>
                  <a:ahLst/>
                  <a:cxnLst>
                    <a:cxn ang="0">
                      <a:pos x="169" y="718"/>
                    </a:cxn>
                    <a:cxn ang="0">
                      <a:pos x="173" y="725"/>
                    </a:cxn>
                    <a:cxn ang="0">
                      <a:pos x="188" y="743"/>
                    </a:cxn>
                    <a:cxn ang="0">
                      <a:pos x="208" y="774"/>
                    </a:cxn>
                    <a:cxn ang="0">
                      <a:pos x="238" y="811"/>
                    </a:cxn>
                    <a:cxn ang="0">
                      <a:pos x="281" y="858"/>
                    </a:cxn>
                    <a:cxn ang="0">
                      <a:pos x="327" y="909"/>
                    </a:cxn>
                    <a:cxn ang="0">
                      <a:pos x="381" y="963"/>
                    </a:cxn>
                    <a:cxn ang="0">
                      <a:pos x="446" y="1022"/>
                    </a:cxn>
                    <a:cxn ang="0">
                      <a:pos x="681" y="500"/>
                    </a:cxn>
                    <a:cxn ang="0">
                      <a:pos x="635" y="453"/>
                    </a:cxn>
                    <a:cxn ang="0">
                      <a:pos x="596" y="407"/>
                    </a:cxn>
                    <a:cxn ang="0">
                      <a:pos x="566" y="367"/>
                    </a:cxn>
                    <a:cxn ang="0">
                      <a:pos x="539" y="332"/>
                    </a:cxn>
                    <a:cxn ang="0">
                      <a:pos x="516" y="304"/>
                    </a:cxn>
                    <a:cxn ang="0">
                      <a:pos x="500" y="280"/>
                    </a:cxn>
                    <a:cxn ang="0">
                      <a:pos x="493" y="266"/>
                    </a:cxn>
                    <a:cxn ang="0">
                      <a:pos x="489" y="262"/>
                    </a:cxn>
                    <a:cxn ang="0">
                      <a:pos x="458" y="224"/>
                    </a:cxn>
                    <a:cxn ang="0">
                      <a:pos x="427" y="189"/>
                    </a:cxn>
                    <a:cxn ang="0">
                      <a:pos x="396" y="157"/>
                    </a:cxn>
                    <a:cxn ang="0">
                      <a:pos x="366" y="124"/>
                    </a:cxn>
                    <a:cxn ang="0">
                      <a:pos x="335" y="91"/>
                    </a:cxn>
                    <a:cxn ang="0">
                      <a:pos x="304" y="61"/>
                    </a:cxn>
                    <a:cxn ang="0">
                      <a:pos x="273" y="30"/>
                    </a:cxn>
                    <a:cxn ang="0">
                      <a:pos x="238" y="0"/>
                    </a:cxn>
                    <a:cxn ang="0">
                      <a:pos x="0" y="535"/>
                    </a:cxn>
                    <a:cxn ang="0">
                      <a:pos x="23" y="556"/>
                    </a:cxn>
                    <a:cxn ang="0">
                      <a:pos x="42" y="577"/>
                    </a:cxn>
                    <a:cxn ang="0">
                      <a:pos x="65" y="601"/>
                    </a:cxn>
                    <a:cxn ang="0">
                      <a:pos x="84" y="622"/>
                    </a:cxn>
                    <a:cxn ang="0">
                      <a:pos x="108" y="645"/>
                    </a:cxn>
                    <a:cxn ang="0">
                      <a:pos x="127" y="669"/>
                    </a:cxn>
                    <a:cxn ang="0">
                      <a:pos x="150" y="694"/>
                    </a:cxn>
                    <a:cxn ang="0">
                      <a:pos x="169" y="718"/>
                    </a:cxn>
                  </a:cxnLst>
                  <a:rect l="0" t="0" r="r" b="b"/>
                  <a:pathLst>
                    <a:path w="681" h="1022">
                      <a:moveTo>
                        <a:pt x="169" y="718"/>
                      </a:moveTo>
                      <a:lnTo>
                        <a:pt x="173" y="725"/>
                      </a:lnTo>
                      <a:lnTo>
                        <a:pt x="188" y="743"/>
                      </a:lnTo>
                      <a:lnTo>
                        <a:pt x="208" y="774"/>
                      </a:lnTo>
                      <a:lnTo>
                        <a:pt x="238" y="811"/>
                      </a:lnTo>
                      <a:lnTo>
                        <a:pt x="281" y="858"/>
                      </a:lnTo>
                      <a:lnTo>
                        <a:pt x="327" y="909"/>
                      </a:lnTo>
                      <a:lnTo>
                        <a:pt x="381" y="963"/>
                      </a:lnTo>
                      <a:lnTo>
                        <a:pt x="446" y="1022"/>
                      </a:lnTo>
                      <a:lnTo>
                        <a:pt x="681" y="500"/>
                      </a:lnTo>
                      <a:lnTo>
                        <a:pt x="635" y="453"/>
                      </a:lnTo>
                      <a:lnTo>
                        <a:pt x="596" y="407"/>
                      </a:lnTo>
                      <a:lnTo>
                        <a:pt x="566" y="367"/>
                      </a:lnTo>
                      <a:lnTo>
                        <a:pt x="539" y="332"/>
                      </a:lnTo>
                      <a:lnTo>
                        <a:pt x="516" y="304"/>
                      </a:lnTo>
                      <a:lnTo>
                        <a:pt x="500" y="280"/>
                      </a:lnTo>
                      <a:lnTo>
                        <a:pt x="493" y="266"/>
                      </a:lnTo>
                      <a:lnTo>
                        <a:pt x="489" y="262"/>
                      </a:lnTo>
                      <a:lnTo>
                        <a:pt x="458" y="224"/>
                      </a:lnTo>
                      <a:lnTo>
                        <a:pt x="427" y="189"/>
                      </a:lnTo>
                      <a:lnTo>
                        <a:pt x="396" y="157"/>
                      </a:lnTo>
                      <a:lnTo>
                        <a:pt x="366" y="124"/>
                      </a:lnTo>
                      <a:lnTo>
                        <a:pt x="335" y="91"/>
                      </a:lnTo>
                      <a:lnTo>
                        <a:pt x="304" y="61"/>
                      </a:lnTo>
                      <a:lnTo>
                        <a:pt x="273" y="30"/>
                      </a:lnTo>
                      <a:lnTo>
                        <a:pt x="238" y="0"/>
                      </a:lnTo>
                      <a:lnTo>
                        <a:pt x="0" y="535"/>
                      </a:lnTo>
                      <a:lnTo>
                        <a:pt x="23" y="556"/>
                      </a:lnTo>
                      <a:lnTo>
                        <a:pt x="42" y="577"/>
                      </a:lnTo>
                      <a:lnTo>
                        <a:pt x="65" y="601"/>
                      </a:lnTo>
                      <a:lnTo>
                        <a:pt x="84" y="622"/>
                      </a:lnTo>
                      <a:lnTo>
                        <a:pt x="108" y="645"/>
                      </a:lnTo>
                      <a:lnTo>
                        <a:pt x="127" y="669"/>
                      </a:lnTo>
                      <a:lnTo>
                        <a:pt x="150" y="694"/>
                      </a:lnTo>
                      <a:lnTo>
                        <a:pt x="169" y="7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5" name="Freeform 33"/>
                <p:cNvSpPr>
                  <a:spLocks/>
                </p:cNvSpPr>
                <p:nvPr/>
              </p:nvSpPr>
              <p:spPr bwMode="auto">
                <a:xfrm>
                  <a:off x="3150" y="1091"/>
                  <a:ext cx="970" cy="879"/>
                </a:xfrm>
                <a:custGeom>
                  <a:avLst/>
                  <a:gdLst/>
                  <a:ahLst/>
                  <a:cxnLst>
                    <a:cxn ang="0">
                      <a:pos x="196" y="0"/>
                    </a:cxn>
                    <a:cxn ang="0">
                      <a:pos x="0" y="442"/>
                    </a:cxn>
                    <a:cxn ang="0">
                      <a:pos x="50" y="458"/>
                    </a:cxn>
                    <a:cxn ang="0">
                      <a:pos x="100" y="477"/>
                    </a:cxn>
                    <a:cxn ang="0">
                      <a:pos x="154" y="498"/>
                    </a:cxn>
                    <a:cxn ang="0">
                      <a:pos x="204" y="519"/>
                    </a:cxn>
                    <a:cxn ang="0">
                      <a:pos x="254" y="540"/>
                    </a:cxn>
                    <a:cxn ang="0">
                      <a:pos x="304" y="563"/>
                    </a:cxn>
                    <a:cxn ang="0">
                      <a:pos x="354" y="589"/>
                    </a:cxn>
                    <a:cxn ang="0">
                      <a:pos x="404" y="615"/>
                    </a:cxn>
                    <a:cxn ang="0">
                      <a:pos x="454" y="643"/>
                    </a:cxn>
                    <a:cxn ang="0">
                      <a:pos x="504" y="673"/>
                    </a:cxn>
                    <a:cxn ang="0">
                      <a:pos x="554" y="703"/>
                    </a:cxn>
                    <a:cxn ang="0">
                      <a:pos x="604" y="736"/>
                    </a:cxn>
                    <a:cxn ang="0">
                      <a:pos x="654" y="769"/>
                    </a:cxn>
                    <a:cxn ang="0">
                      <a:pos x="700" y="804"/>
                    </a:cxn>
                    <a:cxn ang="0">
                      <a:pos x="750" y="841"/>
                    </a:cxn>
                    <a:cxn ang="0">
                      <a:pos x="797" y="879"/>
                    </a:cxn>
                    <a:cxn ang="0">
                      <a:pos x="970" y="495"/>
                    </a:cxn>
                    <a:cxn ang="0">
                      <a:pos x="924" y="453"/>
                    </a:cxn>
                    <a:cxn ang="0">
                      <a:pos x="877" y="411"/>
                    </a:cxn>
                    <a:cxn ang="0">
                      <a:pos x="831" y="374"/>
                    </a:cxn>
                    <a:cxn ang="0">
                      <a:pos x="785" y="336"/>
                    </a:cxn>
                    <a:cxn ang="0">
                      <a:pos x="739" y="299"/>
                    </a:cxn>
                    <a:cxn ang="0">
                      <a:pos x="693" y="266"/>
                    </a:cxn>
                    <a:cxn ang="0">
                      <a:pos x="643" y="233"/>
                    </a:cxn>
                    <a:cxn ang="0">
                      <a:pos x="596" y="201"/>
                    </a:cxn>
                    <a:cxn ang="0">
                      <a:pos x="546" y="170"/>
                    </a:cxn>
                    <a:cxn ang="0">
                      <a:pos x="496" y="142"/>
                    </a:cxn>
                    <a:cxn ang="0">
                      <a:pos x="446" y="117"/>
                    </a:cxn>
                    <a:cxn ang="0">
                      <a:pos x="396" y="91"/>
                    </a:cxn>
                    <a:cxn ang="0">
                      <a:pos x="346" y="65"/>
                    </a:cxn>
                    <a:cxn ang="0">
                      <a:pos x="296" y="42"/>
                    </a:cxn>
                    <a:cxn ang="0">
                      <a:pos x="246" y="21"/>
                    </a:cxn>
                    <a:cxn ang="0">
                      <a:pos x="196" y="0"/>
                    </a:cxn>
                  </a:cxnLst>
                  <a:rect l="0" t="0" r="r" b="b"/>
                  <a:pathLst>
                    <a:path w="970" h="879">
                      <a:moveTo>
                        <a:pt x="196" y="0"/>
                      </a:moveTo>
                      <a:lnTo>
                        <a:pt x="0" y="442"/>
                      </a:lnTo>
                      <a:lnTo>
                        <a:pt x="50" y="458"/>
                      </a:lnTo>
                      <a:lnTo>
                        <a:pt x="100" y="477"/>
                      </a:lnTo>
                      <a:lnTo>
                        <a:pt x="154" y="498"/>
                      </a:lnTo>
                      <a:lnTo>
                        <a:pt x="204" y="519"/>
                      </a:lnTo>
                      <a:lnTo>
                        <a:pt x="254" y="540"/>
                      </a:lnTo>
                      <a:lnTo>
                        <a:pt x="304" y="563"/>
                      </a:lnTo>
                      <a:lnTo>
                        <a:pt x="354" y="589"/>
                      </a:lnTo>
                      <a:lnTo>
                        <a:pt x="404" y="615"/>
                      </a:lnTo>
                      <a:lnTo>
                        <a:pt x="454" y="643"/>
                      </a:lnTo>
                      <a:lnTo>
                        <a:pt x="504" y="673"/>
                      </a:lnTo>
                      <a:lnTo>
                        <a:pt x="554" y="703"/>
                      </a:lnTo>
                      <a:lnTo>
                        <a:pt x="604" y="736"/>
                      </a:lnTo>
                      <a:lnTo>
                        <a:pt x="654" y="769"/>
                      </a:lnTo>
                      <a:lnTo>
                        <a:pt x="700" y="804"/>
                      </a:lnTo>
                      <a:lnTo>
                        <a:pt x="750" y="841"/>
                      </a:lnTo>
                      <a:lnTo>
                        <a:pt x="797" y="879"/>
                      </a:lnTo>
                      <a:lnTo>
                        <a:pt x="970" y="495"/>
                      </a:lnTo>
                      <a:lnTo>
                        <a:pt x="924" y="453"/>
                      </a:lnTo>
                      <a:lnTo>
                        <a:pt x="877" y="411"/>
                      </a:lnTo>
                      <a:lnTo>
                        <a:pt x="831" y="374"/>
                      </a:lnTo>
                      <a:lnTo>
                        <a:pt x="785" y="336"/>
                      </a:lnTo>
                      <a:lnTo>
                        <a:pt x="739" y="299"/>
                      </a:lnTo>
                      <a:lnTo>
                        <a:pt x="693" y="266"/>
                      </a:lnTo>
                      <a:lnTo>
                        <a:pt x="643" y="233"/>
                      </a:lnTo>
                      <a:lnTo>
                        <a:pt x="596" y="201"/>
                      </a:lnTo>
                      <a:lnTo>
                        <a:pt x="546" y="170"/>
                      </a:lnTo>
                      <a:lnTo>
                        <a:pt x="496" y="142"/>
                      </a:lnTo>
                      <a:lnTo>
                        <a:pt x="446" y="117"/>
                      </a:lnTo>
                      <a:lnTo>
                        <a:pt x="396" y="91"/>
                      </a:lnTo>
                      <a:lnTo>
                        <a:pt x="346" y="65"/>
                      </a:lnTo>
                      <a:lnTo>
                        <a:pt x="296" y="42"/>
                      </a:lnTo>
                      <a:lnTo>
                        <a:pt x="246" y="21"/>
                      </a:lnTo>
                      <a:lnTo>
                        <a:pt x="19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6" name="Freeform 34"/>
                <p:cNvSpPr>
                  <a:spLocks/>
                </p:cNvSpPr>
                <p:nvPr/>
              </p:nvSpPr>
              <p:spPr bwMode="auto">
                <a:xfrm>
                  <a:off x="4801" y="1219"/>
                  <a:ext cx="528" cy="601"/>
                </a:xfrm>
                <a:custGeom>
                  <a:avLst/>
                  <a:gdLst/>
                  <a:ahLst/>
                  <a:cxnLst>
                    <a:cxn ang="0">
                      <a:pos x="358" y="601"/>
                    </a:cxn>
                    <a:cxn ang="0">
                      <a:pos x="528" y="220"/>
                    </a:cxn>
                    <a:cxn ang="0">
                      <a:pos x="470" y="201"/>
                    </a:cxn>
                    <a:cxn ang="0">
                      <a:pos x="412" y="178"/>
                    </a:cxn>
                    <a:cxn ang="0">
                      <a:pos x="358" y="155"/>
                    </a:cxn>
                    <a:cxn ang="0">
                      <a:pos x="308" y="129"/>
                    </a:cxn>
                    <a:cxn ang="0">
                      <a:pos x="262" y="101"/>
                    </a:cxn>
                    <a:cxn ang="0">
                      <a:pos x="220" y="70"/>
                    </a:cxn>
                    <a:cxn ang="0">
                      <a:pos x="181" y="38"/>
                    </a:cxn>
                    <a:cxn ang="0">
                      <a:pos x="150" y="0"/>
                    </a:cxn>
                    <a:cxn ang="0">
                      <a:pos x="0" y="332"/>
                    </a:cxn>
                    <a:cxn ang="0">
                      <a:pos x="35" y="365"/>
                    </a:cxn>
                    <a:cxn ang="0">
                      <a:pos x="73" y="400"/>
                    </a:cxn>
                    <a:cxn ang="0">
                      <a:pos x="116" y="435"/>
                    </a:cxn>
                    <a:cxn ang="0">
                      <a:pos x="158" y="470"/>
                    </a:cxn>
                    <a:cxn ang="0">
                      <a:pos x="204" y="503"/>
                    </a:cxn>
                    <a:cxn ang="0">
                      <a:pos x="250" y="538"/>
                    </a:cxn>
                    <a:cxn ang="0">
                      <a:pos x="304" y="571"/>
                    </a:cxn>
                    <a:cxn ang="0">
                      <a:pos x="358" y="601"/>
                    </a:cxn>
                  </a:cxnLst>
                  <a:rect l="0" t="0" r="r" b="b"/>
                  <a:pathLst>
                    <a:path w="528" h="601">
                      <a:moveTo>
                        <a:pt x="358" y="601"/>
                      </a:moveTo>
                      <a:lnTo>
                        <a:pt x="528" y="220"/>
                      </a:lnTo>
                      <a:lnTo>
                        <a:pt x="470" y="201"/>
                      </a:lnTo>
                      <a:lnTo>
                        <a:pt x="412" y="178"/>
                      </a:lnTo>
                      <a:lnTo>
                        <a:pt x="358" y="155"/>
                      </a:lnTo>
                      <a:lnTo>
                        <a:pt x="308" y="129"/>
                      </a:lnTo>
                      <a:lnTo>
                        <a:pt x="262" y="101"/>
                      </a:lnTo>
                      <a:lnTo>
                        <a:pt x="220" y="70"/>
                      </a:lnTo>
                      <a:lnTo>
                        <a:pt x="181" y="38"/>
                      </a:lnTo>
                      <a:lnTo>
                        <a:pt x="150" y="0"/>
                      </a:lnTo>
                      <a:lnTo>
                        <a:pt x="0" y="332"/>
                      </a:lnTo>
                      <a:lnTo>
                        <a:pt x="35" y="365"/>
                      </a:lnTo>
                      <a:lnTo>
                        <a:pt x="73" y="400"/>
                      </a:lnTo>
                      <a:lnTo>
                        <a:pt x="116" y="435"/>
                      </a:lnTo>
                      <a:lnTo>
                        <a:pt x="158" y="470"/>
                      </a:lnTo>
                      <a:lnTo>
                        <a:pt x="204" y="503"/>
                      </a:lnTo>
                      <a:lnTo>
                        <a:pt x="250" y="538"/>
                      </a:lnTo>
                      <a:lnTo>
                        <a:pt x="304" y="571"/>
                      </a:lnTo>
                      <a:lnTo>
                        <a:pt x="358" y="60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7" name="Freeform 35"/>
                <p:cNvSpPr>
                  <a:spLocks/>
                </p:cNvSpPr>
                <p:nvPr/>
              </p:nvSpPr>
              <p:spPr bwMode="auto">
                <a:xfrm>
                  <a:off x="1879" y="1376"/>
                  <a:ext cx="1271" cy="624"/>
                </a:xfrm>
                <a:custGeom>
                  <a:avLst/>
                  <a:gdLst/>
                  <a:ahLst/>
                  <a:cxnLst>
                    <a:cxn ang="0">
                      <a:pos x="251" y="0"/>
                    </a:cxn>
                    <a:cxn ang="0">
                      <a:pos x="0" y="547"/>
                    </a:cxn>
                    <a:cxn ang="0">
                      <a:pos x="8" y="547"/>
                    </a:cxn>
                    <a:cxn ang="0">
                      <a:pos x="23" y="545"/>
                    </a:cxn>
                    <a:cxn ang="0">
                      <a:pos x="50" y="542"/>
                    </a:cxn>
                    <a:cxn ang="0">
                      <a:pos x="89" y="540"/>
                    </a:cxn>
                    <a:cxn ang="0">
                      <a:pos x="135" y="538"/>
                    </a:cxn>
                    <a:cxn ang="0">
                      <a:pos x="189" y="538"/>
                    </a:cxn>
                    <a:cxn ang="0">
                      <a:pos x="254" y="535"/>
                    </a:cxn>
                    <a:cxn ang="0">
                      <a:pos x="324" y="535"/>
                    </a:cxn>
                    <a:cxn ang="0">
                      <a:pos x="401" y="538"/>
                    </a:cxn>
                    <a:cxn ang="0">
                      <a:pos x="482" y="542"/>
                    </a:cxn>
                    <a:cxn ang="0">
                      <a:pos x="570" y="549"/>
                    </a:cxn>
                    <a:cxn ang="0">
                      <a:pos x="662" y="556"/>
                    </a:cxn>
                    <a:cxn ang="0">
                      <a:pos x="759" y="568"/>
                    </a:cxn>
                    <a:cxn ang="0">
                      <a:pos x="855" y="584"/>
                    </a:cxn>
                    <a:cxn ang="0">
                      <a:pos x="955" y="601"/>
                    </a:cxn>
                    <a:cxn ang="0">
                      <a:pos x="1059" y="624"/>
                    </a:cxn>
                    <a:cxn ang="0">
                      <a:pos x="1271" y="157"/>
                    </a:cxn>
                    <a:cxn ang="0">
                      <a:pos x="1198" y="133"/>
                    </a:cxn>
                    <a:cxn ang="0">
                      <a:pos x="1128" y="114"/>
                    </a:cxn>
                    <a:cxn ang="0">
                      <a:pos x="1059" y="96"/>
                    </a:cxn>
                    <a:cxn ang="0">
                      <a:pos x="990" y="79"/>
                    </a:cxn>
                    <a:cxn ang="0">
                      <a:pos x="920" y="65"/>
                    </a:cxn>
                    <a:cxn ang="0">
                      <a:pos x="851" y="51"/>
                    </a:cxn>
                    <a:cxn ang="0">
                      <a:pos x="786" y="40"/>
                    </a:cxn>
                    <a:cxn ang="0">
                      <a:pos x="720" y="30"/>
                    </a:cxn>
                    <a:cxn ang="0">
                      <a:pos x="655" y="23"/>
                    </a:cxn>
                    <a:cxn ang="0">
                      <a:pos x="593" y="16"/>
                    </a:cxn>
                    <a:cxn ang="0">
                      <a:pos x="532" y="12"/>
                    </a:cxn>
                    <a:cxn ang="0">
                      <a:pos x="470" y="7"/>
                    </a:cxn>
                    <a:cxn ang="0">
                      <a:pos x="412" y="5"/>
                    </a:cxn>
                    <a:cxn ang="0">
                      <a:pos x="354" y="2"/>
                    </a:cxn>
                    <a:cxn ang="0">
                      <a:pos x="301" y="0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1271" h="624">
                      <a:moveTo>
                        <a:pt x="251" y="0"/>
                      </a:moveTo>
                      <a:lnTo>
                        <a:pt x="0" y="547"/>
                      </a:lnTo>
                      <a:lnTo>
                        <a:pt x="8" y="547"/>
                      </a:lnTo>
                      <a:lnTo>
                        <a:pt x="23" y="545"/>
                      </a:lnTo>
                      <a:lnTo>
                        <a:pt x="50" y="542"/>
                      </a:lnTo>
                      <a:lnTo>
                        <a:pt x="89" y="540"/>
                      </a:lnTo>
                      <a:lnTo>
                        <a:pt x="135" y="538"/>
                      </a:lnTo>
                      <a:lnTo>
                        <a:pt x="189" y="538"/>
                      </a:lnTo>
                      <a:lnTo>
                        <a:pt x="254" y="535"/>
                      </a:lnTo>
                      <a:lnTo>
                        <a:pt x="324" y="535"/>
                      </a:lnTo>
                      <a:lnTo>
                        <a:pt x="401" y="538"/>
                      </a:lnTo>
                      <a:lnTo>
                        <a:pt x="482" y="542"/>
                      </a:lnTo>
                      <a:lnTo>
                        <a:pt x="570" y="549"/>
                      </a:lnTo>
                      <a:lnTo>
                        <a:pt x="662" y="556"/>
                      </a:lnTo>
                      <a:lnTo>
                        <a:pt x="759" y="568"/>
                      </a:lnTo>
                      <a:lnTo>
                        <a:pt x="855" y="584"/>
                      </a:lnTo>
                      <a:lnTo>
                        <a:pt x="955" y="601"/>
                      </a:lnTo>
                      <a:lnTo>
                        <a:pt x="1059" y="624"/>
                      </a:lnTo>
                      <a:lnTo>
                        <a:pt x="1271" y="157"/>
                      </a:lnTo>
                      <a:lnTo>
                        <a:pt x="1198" y="133"/>
                      </a:lnTo>
                      <a:lnTo>
                        <a:pt x="1128" y="114"/>
                      </a:lnTo>
                      <a:lnTo>
                        <a:pt x="1059" y="96"/>
                      </a:lnTo>
                      <a:lnTo>
                        <a:pt x="990" y="79"/>
                      </a:lnTo>
                      <a:lnTo>
                        <a:pt x="920" y="65"/>
                      </a:lnTo>
                      <a:lnTo>
                        <a:pt x="851" y="51"/>
                      </a:lnTo>
                      <a:lnTo>
                        <a:pt x="786" y="40"/>
                      </a:lnTo>
                      <a:lnTo>
                        <a:pt x="720" y="30"/>
                      </a:lnTo>
                      <a:lnTo>
                        <a:pt x="655" y="23"/>
                      </a:lnTo>
                      <a:lnTo>
                        <a:pt x="593" y="16"/>
                      </a:lnTo>
                      <a:lnTo>
                        <a:pt x="532" y="12"/>
                      </a:lnTo>
                      <a:lnTo>
                        <a:pt x="470" y="7"/>
                      </a:lnTo>
                      <a:lnTo>
                        <a:pt x="412" y="5"/>
                      </a:lnTo>
                      <a:lnTo>
                        <a:pt x="354" y="2"/>
                      </a:lnTo>
                      <a:lnTo>
                        <a:pt x="301" y="0"/>
                      </a:lnTo>
                      <a:lnTo>
                        <a:pt x="25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8" name="Freeform 36"/>
                <p:cNvSpPr>
                  <a:spLocks/>
                </p:cNvSpPr>
                <p:nvPr/>
              </p:nvSpPr>
              <p:spPr bwMode="auto">
                <a:xfrm>
                  <a:off x="3758" y="1970"/>
                  <a:ext cx="635" cy="942"/>
                </a:xfrm>
                <a:custGeom>
                  <a:avLst/>
                  <a:gdLst/>
                  <a:ahLst/>
                  <a:cxnLst>
                    <a:cxn ang="0">
                      <a:pos x="497" y="315"/>
                    </a:cxn>
                    <a:cxn ang="0">
                      <a:pos x="462" y="271"/>
                    </a:cxn>
                    <a:cxn ang="0">
                      <a:pos x="423" y="226"/>
                    </a:cxn>
                    <a:cxn ang="0">
                      <a:pos x="385" y="187"/>
                    </a:cxn>
                    <a:cxn ang="0">
                      <a:pos x="346" y="147"/>
                    </a:cxn>
                    <a:cxn ang="0">
                      <a:pos x="308" y="107"/>
                    </a:cxn>
                    <a:cxn ang="0">
                      <a:pos x="269" y="70"/>
                    </a:cxn>
                    <a:cxn ang="0">
                      <a:pos x="227" y="35"/>
                    </a:cxn>
                    <a:cxn ang="0">
                      <a:pos x="189" y="0"/>
                    </a:cxn>
                    <a:cxn ang="0">
                      <a:pos x="0" y="421"/>
                    </a:cxn>
                    <a:cxn ang="0">
                      <a:pos x="27" y="446"/>
                    </a:cxn>
                    <a:cxn ang="0">
                      <a:pos x="58" y="472"/>
                    </a:cxn>
                    <a:cxn ang="0">
                      <a:pos x="85" y="498"/>
                    </a:cxn>
                    <a:cxn ang="0">
                      <a:pos x="112" y="526"/>
                    </a:cxn>
                    <a:cxn ang="0">
                      <a:pos x="139" y="554"/>
                    </a:cxn>
                    <a:cxn ang="0">
                      <a:pos x="162" y="584"/>
                    </a:cxn>
                    <a:cxn ang="0">
                      <a:pos x="189" y="615"/>
                    </a:cxn>
                    <a:cxn ang="0">
                      <a:pos x="212" y="645"/>
                    </a:cxn>
                    <a:cxn ang="0">
                      <a:pos x="216" y="652"/>
                    </a:cxn>
                    <a:cxn ang="0">
                      <a:pos x="223" y="668"/>
                    </a:cxn>
                    <a:cxn ang="0">
                      <a:pos x="239" y="699"/>
                    </a:cxn>
                    <a:cxn ang="0">
                      <a:pos x="266" y="734"/>
                    </a:cxn>
                    <a:cxn ang="0">
                      <a:pos x="293" y="778"/>
                    </a:cxn>
                    <a:cxn ang="0">
                      <a:pos x="331" y="830"/>
                    </a:cxn>
                    <a:cxn ang="0">
                      <a:pos x="377" y="883"/>
                    </a:cxn>
                    <a:cxn ang="0">
                      <a:pos x="431" y="942"/>
                    </a:cxn>
                    <a:cxn ang="0">
                      <a:pos x="635" y="493"/>
                    </a:cxn>
                    <a:cxn ang="0">
                      <a:pos x="604" y="456"/>
                    </a:cxn>
                    <a:cxn ang="0">
                      <a:pos x="574" y="423"/>
                    </a:cxn>
                    <a:cxn ang="0">
                      <a:pos x="550" y="392"/>
                    </a:cxn>
                    <a:cxn ang="0">
                      <a:pos x="531" y="364"/>
                    </a:cxn>
                    <a:cxn ang="0">
                      <a:pos x="516" y="343"/>
                    </a:cxn>
                    <a:cxn ang="0">
                      <a:pos x="504" y="329"/>
                    </a:cxn>
                    <a:cxn ang="0">
                      <a:pos x="500" y="318"/>
                    </a:cxn>
                    <a:cxn ang="0">
                      <a:pos x="497" y="315"/>
                    </a:cxn>
                  </a:cxnLst>
                  <a:rect l="0" t="0" r="r" b="b"/>
                  <a:pathLst>
                    <a:path w="635" h="942">
                      <a:moveTo>
                        <a:pt x="497" y="315"/>
                      </a:moveTo>
                      <a:lnTo>
                        <a:pt x="462" y="271"/>
                      </a:lnTo>
                      <a:lnTo>
                        <a:pt x="423" y="226"/>
                      </a:lnTo>
                      <a:lnTo>
                        <a:pt x="385" y="187"/>
                      </a:lnTo>
                      <a:lnTo>
                        <a:pt x="346" y="147"/>
                      </a:lnTo>
                      <a:lnTo>
                        <a:pt x="308" y="107"/>
                      </a:lnTo>
                      <a:lnTo>
                        <a:pt x="269" y="70"/>
                      </a:lnTo>
                      <a:lnTo>
                        <a:pt x="227" y="35"/>
                      </a:lnTo>
                      <a:lnTo>
                        <a:pt x="189" y="0"/>
                      </a:lnTo>
                      <a:lnTo>
                        <a:pt x="0" y="421"/>
                      </a:lnTo>
                      <a:lnTo>
                        <a:pt x="27" y="446"/>
                      </a:lnTo>
                      <a:lnTo>
                        <a:pt x="58" y="472"/>
                      </a:lnTo>
                      <a:lnTo>
                        <a:pt x="85" y="498"/>
                      </a:lnTo>
                      <a:lnTo>
                        <a:pt x="112" y="526"/>
                      </a:lnTo>
                      <a:lnTo>
                        <a:pt x="139" y="554"/>
                      </a:lnTo>
                      <a:lnTo>
                        <a:pt x="162" y="584"/>
                      </a:lnTo>
                      <a:lnTo>
                        <a:pt x="189" y="615"/>
                      </a:lnTo>
                      <a:lnTo>
                        <a:pt x="212" y="645"/>
                      </a:lnTo>
                      <a:lnTo>
                        <a:pt x="216" y="652"/>
                      </a:lnTo>
                      <a:lnTo>
                        <a:pt x="223" y="668"/>
                      </a:lnTo>
                      <a:lnTo>
                        <a:pt x="239" y="699"/>
                      </a:lnTo>
                      <a:lnTo>
                        <a:pt x="266" y="734"/>
                      </a:lnTo>
                      <a:lnTo>
                        <a:pt x="293" y="778"/>
                      </a:lnTo>
                      <a:lnTo>
                        <a:pt x="331" y="830"/>
                      </a:lnTo>
                      <a:lnTo>
                        <a:pt x="377" y="883"/>
                      </a:lnTo>
                      <a:lnTo>
                        <a:pt x="431" y="942"/>
                      </a:lnTo>
                      <a:lnTo>
                        <a:pt x="635" y="493"/>
                      </a:lnTo>
                      <a:lnTo>
                        <a:pt x="604" y="456"/>
                      </a:lnTo>
                      <a:lnTo>
                        <a:pt x="574" y="423"/>
                      </a:lnTo>
                      <a:lnTo>
                        <a:pt x="550" y="392"/>
                      </a:lnTo>
                      <a:lnTo>
                        <a:pt x="531" y="364"/>
                      </a:lnTo>
                      <a:lnTo>
                        <a:pt x="516" y="343"/>
                      </a:lnTo>
                      <a:lnTo>
                        <a:pt x="504" y="329"/>
                      </a:lnTo>
                      <a:lnTo>
                        <a:pt x="500" y="318"/>
                      </a:lnTo>
                      <a:lnTo>
                        <a:pt x="497" y="3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9" name="Freeform 37"/>
                <p:cNvSpPr>
                  <a:spLocks/>
                </p:cNvSpPr>
                <p:nvPr/>
              </p:nvSpPr>
              <p:spPr bwMode="auto">
                <a:xfrm>
                  <a:off x="4551" y="2753"/>
                  <a:ext cx="993" cy="603"/>
                </a:xfrm>
                <a:custGeom>
                  <a:avLst/>
                  <a:gdLst/>
                  <a:ahLst/>
                  <a:cxnLst>
                    <a:cxn ang="0">
                      <a:pos x="959" y="598"/>
                    </a:cxn>
                    <a:cxn ang="0">
                      <a:pos x="959" y="570"/>
                    </a:cxn>
                    <a:cxn ang="0">
                      <a:pos x="962" y="491"/>
                    </a:cxn>
                    <a:cxn ang="0">
                      <a:pos x="974" y="367"/>
                    </a:cxn>
                    <a:cxn ang="0">
                      <a:pos x="993" y="203"/>
                    </a:cxn>
                    <a:cxn ang="0">
                      <a:pos x="932" y="206"/>
                    </a:cxn>
                    <a:cxn ang="0">
                      <a:pos x="874" y="206"/>
                    </a:cxn>
                    <a:cxn ang="0">
                      <a:pos x="812" y="203"/>
                    </a:cxn>
                    <a:cxn ang="0">
                      <a:pos x="758" y="196"/>
                    </a:cxn>
                    <a:cxn ang="0">
                      <a:pos x="701" y="189"/>
                    </a:cxn>
                    <a:cxn ang="0">
                      <a:pos x="647" y="180"/>
                    </a:cxn>
                    <a:cxn ang="0">
                      <a:pos x="593" y="168"/>
                    </a:cxn>
                    <a:cxn ang="0">
                      <a:pos x="543" y="157"/>
                    </a:cxn>
                    <a:cxn ang="0">
                      <a:pos x="493" y="140"/>
                    </a:cxn>
                    <a:cxn ang="0">
                      <a:pos x="447" y="124"/>
                    </a:cxn>
                    <a:cxn ang="0">
                      <a:pos x="400" y="107"/>
                    </a:cxn>
                    <a:cxn ang="0">
                      <a:pos x="354" y="86"/>
                    </a:cxn>
                    <a:cxn ang="0">
                      <a:pos x="312" y="68"/>
                    </a:cxn>
                    <a:cxn ang="0">
                      <a:pos x="269" y="47"/>
                    </a:cxn>
                    <a:cxn ang="0">
                      <a:pos x="227" y="23"/>
                    </a:cxn>
                    <a:cxn ang="0">
                      <a:pos x="189" y="0"/>
                    </a:cxn>
                    <a:cxn ang="0">
                      <a:pos x="0" y="423"/>
                    </a:cxn>
                    <a:cxn ang="0">
                      <a:pos x="46" y="444"/>
                    </a:cxn>
                    <a:cxn ang="0">
                      <a:pos x="92" y="465"/>
                    </a:cxn>
                    <a:cxn ang="0">
                      <a:pos x="139" y="486"/>
                    </a:cxn>
                    <a:cxn ang="0">
                      <a:pos x="189" y="505"/>
                    </a:cxn>
                    <a:cxn ang="0">
                      <a:pos x="242" y="521"/>
                    </a:cxn>
                    <a:cxn ang="0">
                      <a:pos x="296" y="538"/>
                    </a:cxn>
                    <a:cxn ang="0">
                      <a:pos x="354" y="554"/>
                    </a:cxn>
                    <a:cxn ang="0">
                      <a:pos x="412" y="566"/>
                    </a:cxn>
                    <a:cxn ang="0">
                      <a:pos x="473" y="577"/>
                    </a:cxn>
                    <a:cxn ang="0">
                      <a:pos x="535" y="587"/>
                    </a:cxn>
                    <a:cxn ang="0">
                      <a:pos x="600" y="594"/>
                    </a:cxn>
                    <a:cxn ang="0">
                      <a:pos x="666" y="601"/>
                    </a:cxn>
                    <a:cxn ang="0">
                      <a:pos x="735" y="603"/>
                    </a:cxn>
                    <a:cxn ang="0">
                      <a:pos x="808" y="603"/>
                    </a:cxn>
                    <a:cxn ang="0">
                      <a:pos x="882" y="603"/>
                    </a:cxn>
                    <a:cxn ang="0">
                      <a:pos x="959" y="598"/>
                    </a:cxn>
                  </a:cxnLst>
                  <a:rect l="0" t="0" r="r" b="b"/>
                  <a:pathLst>
                    <a:path w="993" h="603">
                      <a:moveTo>
                        <a:pt x="959" y="598"/>
                      </a:moveTo>
                      <a:lnTo>
                        <a:pt x="959" y="570"/>
                      </a:lnTo>
                      <a:lnTo>
                        <a:pt x="962" y="491"/>
                      </a:lnTo>
                      <a:lnTo>
                        <a:pt x="974" y="367"/>
                      </a:lnTo>
                      <a:lnTo>
                        <a:pt x="993" y="203"/>
                      </a:lnTo>
                      <a:lnTo>
                        <a:pt x="932" y="206"/>
                      </a:lnTo>
                      <a:lnTo>
                        <a:pt x="874" y="206"/>
                      </a:lnTo>
                      <a:lnTo>
                        <a:pt x="812" y="203"/>
                      </a:lnTo>
                      <a:lnTo>
                        <a:pt x="758" y="196"/>
                      </a:lnTo>
                      <a:lnTo>
                        <a:pt x="701" y="189"/>
                      </a:lnTo>
                      <a:lnTo>
                        <a:pt x="647" y="180"/>
                      </a:lnTo>
                      <a:lnTo>
                        <a:pt x="593" y="168"/>
                      </a:lnTo>
                      <a:lnTo>
                        <a:pt x="543" y="157"/>
                      </a:lnTo>
                      <a:lnTo>
                        <a:pt x="493" y="140"/>
                      </a:lnTo>
                      <a:lnTo>
                        <a:pt x="447" y="124"/>
                      </a:lnTo>
                      <a:lnTo>
                        <a:pt x="400" y="107"/>
                      </a:lnTo>
                      <a:lnTo>
                        <a:pt x="354" y="86"/>
                      </a:lnTo>
                      <a:lnTo>
                        <a:pt x="312" y="68"/>
                      </a:lnTo>
                      <a:lnTo>
                        <a:pt x="269" y="47"/>
                      </a:lnTo>
                      <a:lnTo>
                        <a:pt x="227" y="23"/>
                      </a:lnTo>
                      <a:lnTo>
                        <a:pt x="189" y="0"/>
                      </a:lnTo>
                      <a:lnTo>
                        <a:pt x="0" y="423"/>
                      </a:lnTo>
                      <a:lnTo>
                        <a:pt x="46" y="444"/>
                      </a:lnTo>
                      <a:lnTo>
                        <a:pt x="92" y="465"/>
                      </a:lnTo>
                      <a:lnTo>
                        <a:pt x="139" y="486"/>
                      </a:lnTo>
                      <a:lnTo>
                        <a:pt x="189" y="505"/>
                      </a:lnTo>
                      <a:lnTo>
                        <a:pt x="242" y="521"/>
                      </a:lnTo>
                      <a:lnTo>
                        <a:pt x="296" y="538"/>
                      </a:lnTo>
                      <a:lnTo>
                        <a:pt x="354" y="554"/>
                      </a:lnTo>
                      <a:lnTo>
                        <a:pt x="412" y="566"/>
                      </a:lnTo>
                      <a:lnTo>
                        <a:pt x="473" y="577"/>
                      </a:lnTo>
                      <a:lnTo>
                        <a:pt x="535" y="587"/>
                      </a:lnTo>
                      <a:lnTo>
                        <a:pt x="600" y="594"/>
                      </a:lnTo>
                      <a:lnTo>
                        <a:pt x="666" y="601"/>
                      </a:lnTo>
                      <a:lnTo>
                        <a:pt x="735" y="603"/>
                      </a:lnTo>
                      <a:lnTo>
                        <a:pt x="808" y="603"/>
                      </a:lnTo>
                      <a:lnTo>
                        <a:pt x="882" y="603"/>
                      </a:lnTo>
                      <a:lnTo>
                        <a:pt x="959" y="5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0" name="Freeform 38"/>
                <p:cNvSpPr>
                  <a:spLocks/>
                </p:cNvSpPr>
                <p:nvPr/>
              </p:nvSpPr>
              <p:spPr bwMode="auto">
                <a:xfrm>
                  <a:off x="2357" y="401"/>
                  <a:ext cx="1216" cy="690"/>
                </a:xfrm>
                <a:custGeom>
                  <a:avLst/>
                  <a:gdLst/>
                  <a:ahLst/>
                  <a:cxnLst>
                    <a:cxn ang="0">
                      <a:pos x="989" y="690"/>
                    </a:cxn>
                    <a:cxn ang="0">
                      <a:pos x="1216" y="182"/>
                    </a:cxn>
                    <a:cxn ang="0">
                      <a:pos x="1151" y="159"/>
                    </a:cxn>
                    <a:cxn ang="0">
                      <a:pos x="1081" y="138"/>
                    </a:cxn>
                    <a:cxn ang="0">
                      <a:pos x="1016" y="117"/>
                    </a:cxn>
                    <a:cxn ang="0">
                      <a:pos x="951" y="100"/>
                    </a:cxn>
                    <a:cxn ang="0">
                      <a:pos x="881" y="84"/>
                    </a:cxn>
                    <a:cxn ang="0">
                      <a:pos x="816" y="70"/>
                    </a:cxn>
                    <a:cxn ang="0">
                      <a:pos x="754" y="56"/>
                    </a:cxn>
                    <a:cxn ang="0">
                      <a:pos x="689" y="44"/>
                    </a:cxn>
                    <a:cxn ang="0">
                      <a:pos x="627" y="35"/>
                    </a:cxn>
                    <a:cxn ang="0">
                      <a:pos x="566" y="28"/>
                    </a:cxn>
                    <a:cxn ang="0">
                      <a:pos x="504" y="21"/>
                    </a:cxn>
                    <a:cxn ang="0">
                      <a:pos x="446" y="14"/>
                    </a:cxn>
                    <a:cxn ang="0">
                      <a:pos x="388" y="9"/>
                    </a:cxn>
                    <a:cxn ang="0">
                      <a:pos x="331" y="5"/>
                    </a:cxn>
                    <a:cxn ang="0">
                      <a:pos x="277" y="2"/>
                    </a:cxn>
                    <a:cxn ang="0">
                      <a:pos x="223" y="0"/>
                    </a:cxn>
                    <a:cxn ang="0">
                      <a:pos x="0" y="482"/>
                    </a:cxn>
                    <a:cxn ang="0">
                      <a:pos x="54" y="484"/>
                    </a:cxn>
                    <a:cxn ang="0">
                      <a:pos x="111" y="489"/>
                    </a:cxn>
                    <a:cxn ang="0">
                      <a:pos x="169" y="496"/>
                    </a:cxn>
                    <a:cxn ang="0">
                      <a:pos x="227" y="500"/>
                    </a:cxn>
                    <a:cxn ang="0">
                      <a:pos x="288" y="510"/>
                    </a:cxn>
                    <a:cxn ang="0">
                      <a:pos x="346" y="517"/>
                    </a:cxn>
                    <a:cxn ang="0">
                      <a:pos x="408" y="528"/>
                    </a:cxn>
                    <a:cxn ang="0">
                      <a:pos x="473" y="540"/>
                    </a:cxn>
                    <a:cxn ang="0">
                      <a:pos x="535" y="552"/>
                    </a:cxn>
                    <a:cxn ang="0">
                      <a:pos x="596" y="566"/>
                    </a:cxn>
                    <a:cxn ang="0">
                      <a:pos x="662" y="582"/>
                    </a:cxn>
                    <a:cxn ang="0">
                      <a:pos x="727" y="601"/>
                    </a:cxn>
                    <a:cxn ang="0">
                      <a:pos x="793" y="620"/>
                    </a:cxn>
                    <a:cxn ang="0">
                      <a:pos x="858" y="641"/>
                    </a:cxn>
                    <a:cxn ang="0">
                      <a:pos x="924" y="664"/>
                    </a:cxn>
                    <a:cxn ang="0">
                      <a:pos x="989" y="690"/>
                    </a:cxn>
                  </a:cxnLst>
                  <a:rect l="0" t="0" r="r" b="b"/>
                  <a:pathLst>
                    <a:path w="1216" h="690">
                      <a:moveTo>
                        <a:pt x="989" y="690"/>
                      </a:moveTo>
                      <a:lnTo>
                        <a:pt x="1216" y="182"/>
                      </a:lnTo>
                      <a:lnTo>
                        <a:pt x="1151" y="159"/>
                      </a:lnTo>
                      <a:lnTo>
                        <a:pt x="1081" y="138"/>
                      </a:lnTo>
                      <a:lnTo>
                        <a:pt x="1016" y="117"/>
                      </a:lnTo>
                      <a:lnTo>
                        <a:pt x="951" y="100"/>
                      </a:lnTo>
                      <a:lnTo>
                        <a:pt x="881" y="84"/>
                      </a:lnTo>
                      <a:lnTo>
                        <a:pt x="816" y="70"/>
                      </a:lnTo>
                      <a:lnTo>
                        <a:pt x="754" y="56"/>
                      </a:lnTo>
                      <a:lnTo>
                        <a:pt x="689" y="44"/>
                      </a:lnTo>
                      <a:lnTo>
                        <a:pt x="627" y="35"/>
                      </a:lnTo>
                      <a:lnTo>
                        <a:pt x="566" y="28"/>
                      </a:lnTo>
                      <a:lnTo>
                        <a:pt x="504" y="21"/>
                      </a:lnTo>
                      <a:lnTo>
                        <a:pt x="446" y="14"/>
                      </a:lnTo>
                      <a:lnTo>
                        <a:pt x="388" y="9"/>
                      </a:lnTo>
                      <a:lnTo>
                        <a:pt x="331" y="5"/>
                      </a:lnTo>
                      <a:lnTo>
                        <a:pt x="277" y="2"/>
                      </a:lnTo>
                      <a:lnTo>
                        <a:pt x="223" y="0"/>
                      </a:lnTo>
                      <a:lnTo>
                        <a:pt x="0" y="482"/>
                      </a:lnTo>
                      <a:lnTo>
                        <a:pt x="54" y="484"/>
                      </a:lnTo>
                      <a:lnTo>
                        <a:pt x="111" y="489"/>
                      </a:lnTo>
                      <a:lnTo>
                        <a:pt x="169" y="496"/>
                      </a:lnTo>
                      <a:lnTo>
                        <a:pt x="227" y="500"/>
                      </a:lnTo>
                      <a:lnTo>
                        <a:pt x="288" y="510"/>
                      </a:lnTo>
                      <a:lnTo>
                        <a:pt x="346" y="517"/>
                      </a:lnTo>
                      <a:lnTo>
                        <a:pt x="408" y="528"/>
                      </a:lnTo>
                      <a:lnTo>
                        <a:pt x="473" y="540"/>
                      </a:lnTo>
                      <a:lnTo>
                        <a:pt x="535" y="552"/>
                      </a:lnTo>
                      <a:lnTo>
                        <a:pt x="596" y="566"/>
                      </a:lnTo>
                      <a:lnTo>
                        <a:pt x="662" y="582"/>
                      </a:lnTo>
                      <a:lnTo>
                        <a:pt x="727" y="601"/>
                      </a:lnTo>
                      <a:lnTo>
                        <a:pt x="793" y="620"/>
                      </a:lnTo>
                      <a:lnTo>
                        <a:pt x="858" y="641"/>
                      </a:lnTo>
                      <a:lnTo>
                        <a:pt x="924" y="664"/>
                      </a:lnTo>
                      <a:lnTo>
                        <a:pt x="989" y="6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1" name="Freeform 39"/>
                <p:cNvSpPr>
                  <a:spLocks/>
                </p:cNvSpPr>
                <p:nvPr/>
              </p:nvSpPr>
              <p:spPr bwMode="auto">
                <a:xfrm>
                  <a:off x="3573" y="237"/>
                  <a:ext cx="966" cy="814"/>
                </a:xfrm>
                <a:custGeom>
                  <a:avLst/>
                  <a:gdLst/>
                  <a:ahLst/>
                  <a:cxnLst>
                    <a:cxn ang="0">
                      <a:pos x="785" y="814"/>
                    </a:cxn>
                    <a:cxn ang="0">
                      <a:pos x="966" y="412"/>
                    </a:cxn>
                    <a:cxn ang="0">
                      <a:pos x="932" y="381"/>
                    </a:cxn>
                    <a:cxn ang="0">
                      <a:pos x="893" y="353"/>
                    </a:cxn>
                    <a:cxn ang="0">
                      <a:pos x="855" y="325"/>
                    </a:cxn>
                    <a:cxn ang="0">
                      <a:pos x="812" y="297"/>
                    </a:cxn>
                    <a:cxn ang="0">
                      <a:pos x="770" y="269"/>
                    </a:cxn>
                    <a:cxn ang="0">
                      <a:pos x="724" y="241"/>
                    </a:cxn>
                    <a:cxn ang="0">
                      <a:pos x="678" y="215"/>
                    </a:cxn>
                    <a:cxn ang="0">
                      <a:pos x="628" y="187"/>
                    </a:cxn>
                    <a:cxn ang="0">
                      <a:pos x="578" y="162"/>
                    </a:cxn>
                    <a:cxn ang="0">
                      <a:pos x="524" y="138"/>
                    </a:cxn>
                    <a:cxn ang="0">
                      <a:pos x="470" y="112"/>
                    </a:cxn>
                    <a:cxn ang="0">
                      <a:pos x="412" y="89"/>
                    </a:cxn>
                    <a:cxn ang="0">
                      <a:pos x="350" y="66"/>
                    </a:cxn>
                    <a:cxn ang="0">
                      <a:pos x="289" y="42"/>
                    </a:cxn>
                    <a:cxn ang="0">
                      <a:pos x="223" y="21"/>
                    </a:cxn>
                    <a:cxn ang="0">
                      <a:pos x="158" y="0"/>
                    </a:cxn>
                    <a:cxn ang="0">
                      <a:pos x="0" y="346"/>
                    </a:cxn>
                    <a:cxn ang="0">
                      <a:pos x="50" y="365"/>
                    </a:cxn>
                    <a:cxn ang="0">
                      <a:pos x="100" y="386"/>
                    </a:cxn>
                    <a:cxn ang="0">
                      <a:pos x="150" y="407"/>
                    </a:cxn>
                    <a:cxn ang="0">
                      <a:pos x="204" y="430"/>
                    </a:cxn>
                    <a:cxn ang="0">
                      <a:pos x="254" y="454"/>
                    </a:cxn>
                    <a:cxn ang="0">
                      <a:pos x="304" y="480"/>
                    </a:cxn>
                    <a:cxn ang="0">
                      <a:pos x="354" y="505"/>
                    </a:cxn>
                    <a:cxn ang="0">
                      <a:pos x="404" y="533"/>
                    </a:cxn>
                    <a:cxn ang="0">
                      <a:pos x="451" y="564"/>
                    </a:cxn>
                    <a:cxn ang="0">
                      <a:pos x="501" y="594"/>
                    </a:cxn>
                    <a:cxn ang="0">
                      <a:pos x="551" y="627"/>
                    </a:cxn>
                    <a:cxn ang="0">
                      <a:pos x="597" y="662"/>
                    </a:cxn>
                    <a:cxn ang="0">
                      <a:pos x="647" y="697"/>
                    </a:cxn>
                    <a:cxn ang="0">
                      <a:pos x="693" y="734"/>
                    </a:cxn>
                    <a:cxn ang="0">
                      <a:pos x="739" y="774"/>
                    </a:cxn>
                    <a:cxn ang="0">
                      <a:pos x="785" y="814"/>
                    </a:cxn>
                  </a:cxnLst>
                  <a:rect l="0" t="0" r="r" b="b"/>
                  <a:pathLst>
                    <a:path w="966" h="814">
                      <a:moveTo>
                        <a:pt x="785" y="814"/>
                      </a:moveTo>
                      <a:lnTo>
                        <a:pt x="966" y="412"/>
                      </a:lnTo>
                      <a:lnTo>
                        <a:pt x="932" y="381"/>
                      </a:lnTo>
                      <a:lnTo>
                        <a:pt x="893" y="353"/>
                      </a:lnTo>
                      <a:lnTo>
                        <a:pt x="855" y="325"/>
                      </a:lnTo>
                      <a:lnTo>
                        <a:pt x="812" y="297"/>
                      </a:lnTo>
                      <a:lnTo>
                        <a:pt x="770" y="269"/>
                      </a:lnTo>
                      <a:lnTo>
                        <a:pt x="724" y="241"/>
                      </a:lnTo>
                      <a:lnTo>
                        <a:pt x="678" y="215"/>
                      </a:lnTo>
                      <a:lnTo>
                        <a:pt x="628" y="187"/>
                      </a:lnTo>
                      <a:lnTo>
                        <a:pt x="578" y="162"/>
                      </a:lnTo>
                      <a:lnTo>
                        <a:pt x="524" y="138"/>
                      </a:lnTo>
                      <a:lnTo>
                        <a:pt x="470" y="112"/>
                      </a:lnTo>
                      <a:lnTo>
                        <a:pt x="412" y="89"/>
                      </a:lnTo>
                      <a:lnTo>
                        <a:pt x="350" y="66"/>
                      </a:lnTo>
                      <a:lnTo>
                        <a:pt x="289" y="42"/>
                      </a:lnTo>
                      <a:lnTo>
                        <a:pt x="223" y="21"/>
                      </a:lnTo>
                      <a:lnTo>
                        <a:pt x="158" y="0"/>
                      </a:lnTo>
                      <a:lnTo>
                        <a:pt x="0" y="346"/>
                      </a:lnTo>
                      <a:lnTo>
                        <a:pt x="50" y="365"/>
                      </a:lnTo>
                      <a:lnTo>
                        <a:pt x="100" y="386"/>
                      </a:lnTo>
                      <a:lnTo>
                        <a:pt x="150" y="407"/>
                      </a:lnTo>
                      <a:lnTo>
                        <a:pt x="204" y="430"/>
                      </a:lnTo>
                      <a:lnTo>
                        <a:pt x="254" y="454"/>
                      </a:lnTo>
                      <a:lnTo>
                        <a:pt x="304" y="480"/>
                      </a:lnTo>
                      <a:lnTo>
                        <a:pt x="354" y="505"/>
                      </a:lnTo>
                      <a:lnTo>
                        <a:pt x="404" y="533"/>
                      </a:lnTo>
                      <a:lnTo>
                        <a:pt x="451" y="564"/>
                      </a:lnTo>
                      <a:lnTo>
                        <a:pt x="501" y="594"/>
                      </a:lnTo>
                      <a:lnTo>
                        <a:pt x="551" y="627"/>
                      </a:lnTo>
                      <a:lnTo>
                        <a:pt x="597" y="662"/>
                      </a:lnTo>
                      <a:lnTo>
                        <a:pt x="647" y="697"/>
                      </a:lnTo>
                      <a:lnTo>
                        <a:pt x="693" y="734"/>
                      </a:lnTo>
                      <a:lnTo>
                        <a:pt x="739" y="774"/>
                      </a:lnTo>
                      <a:lnTo>
                        <a:pt x="785" y="8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2" name="Freeform 40"/>
                <p:cNvSpPr>
                  <a:spLocks/>
                </p:cNvSpPr>
                <p:nvPr/>
              </p:nvSpPr>
              <p:spPr bwMode="auto">
                <a:xfrm>
                  <a:off x="790" y="2073"/>
                  <a:ext cx="1166" cy="2062"/>
                </a:xfrm>
                <a:custGeom>
                  <a:avLst/>
                  <a:gdLst/>
                  <a:ahLst/>
                  <a:cxnLst>
                    <a:cxn ang="0">
                      <a:pos x="924" y="11"/>
                    </a:cxn>
                    <a:cxn ang="0">
                      <a:pos x="0" y="1992"/>
                    </a:cxn>
                    <a:cxn ang="0">
                      <a:pos x="12" y="1996"/>
                    </a:cxn>
                    <a:cxn ang="0">
                      <a:pos x="46" y="2008"/>
                    </a:cxn>
                    <a:cxn ang="0">
                      <a:pos x="96" y="2024"/>
                    </a:cxn>
                    <a:cxn ang="0">
                      <a:pos x="158" y="2041"/>
                    </a:cxn>
                    <a:cxn ang="0">
                      <a:pos x="216" y="2055"/>
                    </a:cxn>
                    <a:cxn ang="0">
                      <a:pos x="273" y="2062"/>
                    </a:cxn>
                    <a:cxn ang="0">
                      <a:pos x="319" y="2055"/>
                    </a:cxn>
                    <a:cxn ang="0">
                      <a:pos x="346" y="2036"/>
                    </a:cxn>
                    <a:cxn ang="0">
                      <a:pos x="1166" y="23"/>
                    </a:cxn>
                    <a:cxn ang="0">
                      <a:pos x="1159" y="21"/>
                    </a:cxn>
                    <a:cxn ang="0">
                      <a:pos x="1136" y="16"/>
                    </a:cxn>
                    <a:cxn ang="0">
                      <a:pos x="1101" y="11"/>
                    </a:cxn>
                    <a:cxn ang="0">
                      <a:pos x="1062" y="4"/>
                    </a:cxn>
                    <a:cxn ang="0">
                      <a:pos x="1020" y="0"/>
                    </a:cxn>
                    <a:cxn ang="0">
                      <a:pos x="978" y="0"/>
                    </a:cxn>
                    <a:cxn ang="0">
                      <a:pos x="947" y="2"/>
                    </a:cxn>
                    <a:cxn ang="0">
                      <a:pos x="924" y="11"/>
                    </a:cxn>
                  </a:cxnLst>
                  <a:rect l="0" t="0" r="r" b="b"/>
                  <a:pathLst>
                    <a:path w="1166" h="2062">
                      <a:moveTo>
                        <a:pt x="924" y="11"/>
                      </a:moveTo>
                      <a:lnTo>
                        <a:pt x="0" y="1992"/>
                      </a:lnTo>
                      <a:lnTo>
                        <a:pt x="12" y="1996"/>
                      </a:lnTo>
                      <a:lnTo>
                        <a:pt x="46" y="2008"/>
                      </a:lnTo>
                      <a:lnTo>
                        <a:pt x="96" y="2024"/>
                      </a:lnTo>
                      <a:lnTo>
                        <a:pt x="158" y="2041"/>
                      </a:lnTo>
                      <a:lnTo>
                        <a:pt x="216" y="2055"/>
                      </a:lnTo>
                      <a:lnTo>
                        <a:pt x="273" y="2062"/>
                      </a:lnTo>
                      <a:lnTo>
                        <a:pt x="319" y="2055"/>
                      </a:lnTo>
                      <a:lnTo>
                        <a:pt x="346" y="2036"/>
                      </a:lnTo>
                      <a:lnTo>
                        <a:pt x="1166" y="23"/>
                      </a:lnTo>
                      <a:lnTo>
                        <a:pt x="1159" y="21"/>
                      </a:lnTo>
                      <a:lnTo>
                        <a:pt x="1136" y="16"/>
                      </a:lnTo>
                      <a:lnTo>
                        <a:pt x="1101" y="11"/>
                      </a:lnTo>
                      <a:lnTo>
                        <a:pt x="1062" y="4"/>
                      </a:lnTo>
                      <a:lnTo>
                        <a:pt x="1020" y="0"/>
                      </a:lnTo>
                      <a:lnTo>
                        <a:pt x="978" y="0"/>
                      </a:lnTo>
                      <a:lnTo>
                        <a:pt x="947" y="2"/>
                      </a:lnTo>
                      <a:lnTo>
                        <a:pt x="924" y="11"/>
                      </a:lnTo>
                      <a:close/>
                    </a:path>
                  </a:pathLst>
                </a:custGeom>
                <a:solidFill>
                  <a:srgbClr val="E58E0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3" name="Freeform 54"/>
                <p:cNvSpPr>
                  <a:spLocks/>
                </p:cNvSpPr>
                <p:nvPr/>
              </p:nvSpPr>
              <p:spPr bwMode="auto">
                <a:xfrm>
                  <a:off x="751" y="4032"/>
                  <a:ext cx="362" cy="54"/>
                </a:xfrm>
                <a:custGeom>
                  <a:avLst/>
                  <a:gdLst/>
                  <a:ahLst/>
                  <a:cxnLst>
                    <a:cxn ang="0">
                      <a:pos x="12" y="47"/>
                    </a:cxn>
                    <a:cxn ang="0">
                      <a:pos x="16" y="44"/>
                    </a:cxn>
                    <a:cxn ang="0">
                      <a:pos x="31" y="42"/>
                    </a:cxn>
                    <a:cxn ang="0">
                      <a:pos x="58" y="40"/>
                    </a:cxn>
                    <a:cxn ang="0">
                      <a:pos x="93" y="35"/>
                    </a:cxn>
                    <a:cxn ang="0">
                      <a:pos x="143" y="35"/>
                    </a:cxn>
                    <a:cxn ang="0">
                      <a:pos x="201" y="37"/>
                    </a:cxn>
                    <a:cxn ang="0">
                      <a:pos x="274" y="42"/>
                    </a:cxn>
                    <a:cxn ang="0">
                      <a:pos x="362" y="54"/>
                    </a:cxn>
                    <a:cxn ang="0">
                      <a:pos x="355" y="51"/>
                    </a:cxn>
                    <a:cxn ang="0">
                      <a:pos x="328" y="42"/>
                    </a:cxn>
                    <a:cxn ang="0">
                      <a:pos x="289" y="30"/>
                    </a:cxn>
                    <a:cxn ang="0">
                      <a:pos x="243" y="16"/>
                    </a:cxn>
                    <a:cxn ang="0">
                      <a:pos x="185" y="7"/>
                    </a:cxn>
                    <a:cxn ang="0">
                      <a:pos x="124" y="0"/>
                    </a:cxn>
                    <a:cxn ang="0">
                      <a:pos x="62" y="0"/>
                    </a:cxn>
                    <a:cxn ang="0">
                      <a:pos x="0" y="9"/>
                    </a:cxn>
                    <a:cxn ang="0">
                      <a:pos x="12" y="47"/>
                    </a:cxn>
                  </a:cxnLst>
                  <a:rect l="0" t="0" r="r" b="b"/>
                  <a:pathLst>
                    <a:path w="362" h="54">
                      <a:moveTo>
                        <a:pt x="12" y="47"/>
                      </a:moveTo>
                      <a:lnTo>
                        <a:pt x="16" y="44"/>
                      </a:lnTo>
                      <a:lnTo>
                        <a:pt x="31" y="42"/>
                      </a:lnTo>
                      <a:lnTo>
                        <a:pt x="58" y="40"/>
                      </a:lnTo>
                      <a:lnTo>
                        <a:pt x="93" y="35"/>
                      </a:lnTo>
                      <a:lnTo>
                        <a:pt x="143" y="35"/>
                      </a:lnTo>
                      <a:lnTo>
                        <a:pt x="201" y="37"/>
                      </a:lnTo>
                      <a:lnTo>
                        <a:pt x="274" y="42"/>
                      </a:lnTo>
                      <a:lnTo>
                        <a:pt x="362" y="54"/>
                      </a:lnTo>
                      <a:lnTo>
                        <a:pt x="355" y="51"/>
                      </a:lnTo>
                      <a:lnTo>
                        <a:pt x="328" y="42"/>
                      </a:lnTo>
                      <a:lnTo>
                        <a:pt x="289" y="30"/>
                      </a:lnTo>
                      <a:lnTo>
                        <a:pt x="243" y="16"/>
                      </a:lnTo>
                      <a:lnTo>
                        <a:pt x="185" y="7"/>
                      </a:lnTo>
                      <a:lnTo>
                        <a:pt x="124" y="0"/>
                      </a:lnTo>
                      <a:lnTo>
                        <a:pt x="62" y="0"/>
                      </a:lnTo>
                      <a:lnTo>
                        <a:pt x="0" y="9"/>
                      </a:lnTo>
                      <a:lnTo>
                        <a:pt x="12" y="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6699380" y="156083"/>
              <a:ext cx="2255840" cy="712792"/>
              <a:chOff x="4099" y="-65"/>
              <a:chExt cx="1421" cy="449"/>
            </a:xfrm>
          </p:grpSpPr>
          <p:sp>
            <p:nvSpPr>
              <p:cNvPr id="49" name="Text Box 27"/>
              <p:cNvSpPr txBox="1">
                <a:spLocks noChangeArrowheads="1"/>
              </p:cNvSpPr>
              <p:nvPr/>
            </p:nvSpPr>
            <p:spPr bwMode="auto">
              <a:xfrm>
                <a:off x="4099" y="-65"/>
                <a:ext cx="1071" cy="28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r" eaLnBrk="0" hangingPunct="0">
                  <a:lnSpc>
                    <a:spcPct val="70000"/>
                  </a:lnSpc>
                </a:pPr>
                <a:r>
                  <a:rPr lang="en-US" sz="1600" b="0" i="1" dirty="0" smtClean="0">
                    <a:solidFill>
                      <a:srgbClr val="003366"/>
                    </a:solidFill>
                    <a:latin typeface="Arial Black" pitchFamily="34" charset="0"/>
                  </a:rPr>
                  <a:t>Fundamental </a:t>
                </a:r>
                <a:br>
                  <a:rPr lang="en-US" sz="1600" b="0" i="1" dirty="0" smtClean="0">
                    <a:solidFill>
                      <a:srgbClr val="003366"/>
                    </a:solidFill>
                    <a:latin typeface="Arial Black" pitchFamily="34" charset="0"/>
                  </a:rPr>
                </a:br>
                <a:r>
                  <a:rPr lang="en-US" sz="1600" b="0" i="1" dirty="0" smtClean="0">
                    <a:solidFill>
                      <a:srgbClr val="003366"/>
                    </a:solidFill>
                    <a:latin typeface="Arial Black" pitchFamily="34" charset="0"/>
                  </a:rPr>
                  <a:t>Concept</a:t>
                </a:r>
                <a:endParaRPr lang="en-US" sz="1600" b="0" i="1" dirty="0">
                  <a:solidFill>
                    <a:srgbClr val="003366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8" name="Group 28"/>
              <p:cNvGrpSpPr>
                <a:grpSpLocks/>
              </p:cNvGrpSpPr>
              <p:nvPr/>
            </p:nvGrpSpPr>
            <p:grpSpPr bwMode="auto">
              <a:xfrm>
                <a:off x="5232" y="0"/>
                <a:ext cx="288" cy="384"/>
                <a:chOff x="5232" y="0"/>
                <a:chExt cx="288" cy="384"/>
              </a:xfrm>
            </p:grpSpPr>
            <p:sp>
              <p:nvSpPr>
                <p:cNvPr id="51" name="Freeform 29"/>
                <p:cNvSpPr>
                  <a:spLocks/>
                </p:cNvSpPr>
                <p:nvPr/>
              </p:nvSpPr>
              <p:spPr bwMode="auto">
                <a:xfrm>
                  <a:off x="5298" y="348"/>
                  <a:ext cx="153" cy="19"/>
                </a:xfrm>
                <a:custGeom>
                  <a:avLst/>
                  <a:gdLst>
                    <a:gd name="T0" fmla="*/ 0 w 492"/>
                    <a:gd name="T1" fmla="*/ 0 h 54"/>
                    <a:gd name="T2" fmla="*/ 0 w 492"/>
                    <a:gd name="T3" fmla="*/ 0 h 54"/>
                    <a:gd name="T4" fmla="*/ 0 w 492"/>
                    <a:gd name="T5" fmla="*/ 0 h 54"/>
                    <a:gd name="T6" fmla="*/ 0 w 492"/>
                    <a:gd name="T7" fmla="*/ 0 h 54"/>
                    <a:gd name="T8" fmla="*/ 0 w 492"/>
                    <a:gd name="T9" fmla="*/ 0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2"/>
                    <a:gd name="T16" fmla="*/ 0 h 54"/>
                    <a:gd name="T17" fmla="*/ 492 w 492"/>
                    <a:gd name="T18" fmla="*/ 54 h 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2" h="54">
                      <a:moveTo>
                        <a:pt x="3" y="0"/>
                      </a:moveTo>
                      <a:lnTo>
                        <a:pt x="0" y="54"/>
                      </a:lnTo>
                      <a:lnTo>
                        <a:pt x="491" y="54"/>
                      </a:lnTo>
                      <a:lnTo>
                        <a:pt x="492" y="1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2" name="Freeform 30"/>
                <p:cNvSpPr>
                  <a:spLocks/>
                </p:cNvSpPr>
                <p:nvPr/>
              </p:nvSpPr>
              <p:spPr bwMode="auto">
                <a:xfrm>
                  <a:off x="5232" y="102"/>
                  <a:ext cx="250" cy="259"/>
                </a:xfrm>
                <a:custGeom>
                  <a:avLst/>
                  <a:gdLst>
                    <a:gd name="T0" fmla="*/ 0 w 811"/>
                    <a:gd name="T1" fmla="*/ 0 h 756"/>
                    <a:gd name="T2" fmla="*/ 0 w 811"/>
                    <a:gd name="T3" fmla="*/ 0 h 756"/>
                    <a:gd name="T4" fmla="*/ 0 w 811"/>
                    <a:gd name="T5" fmla="*/ 0 h 756"/>
                    <a:gd name="T6" fmla="*/ 0 w 811"/>
                    <a:gd name="T7" fmla="*/ 0 h 756"/>
                    <a:gd name="T8" fmla="*/ 0 w 811"/>
                    <a:gd name="T9" fmla="*/ 0 h 756"/>
                    <a:gd name="T10" fmla="*/ 0 w 811"/>
                    <a:gd name="T11" fmla="*/ 0 h 756"/>
                    <a:gd name="T12" fmla="*/ 0 w 811"/>
                    <a:gd name="T13" fmla="*/ 0 h 756"/>
                    <a:gd name="T14" fmla="*/ 0 w 811"/>
                    <a:gd name="T15" fmla="*/ 0 h 756"/>
                    <a:gd name="T16" fmla="*/ 0 w 811"/>
                    <a:gd name="T17" fmla="*/ 0 h 756"/>
                    <a:gd name="T18" fmla="*/ 0 w 811"/>
                    <a:gd name="T19" fmla="*/ 0 h 756"/>
                    <a:gd name="T20" fmla="*/ 0 w 811"/>
                    <a:gd name="T21" fmla="*/ 0 h 756"/>
                    <a:gd name="T22" fmla="*/ 0 w 811"/>
                    <a:gd name="T23" fmla="*/ 0 h 756"/>
                    <a:gd name="T24" fmla="*/ 0 w 811"/>
                    <a:gd name="T25" fmla="*/ 0 h 756"/>
                    <a:gd name="T26" fmla="*/ 0 w 811"/>
                    <a:gd name="T27" fmla="*/ 0 h 756"/>
                    <a:gd name="T28" fmla="*/ 0 w 811"/>
                    <a:gd name="T29" fmla="*/ 0 h 756"/>
                    <a:gd name="T30" fmla="*/ 0 w 811"/>
                    <a:gd name="T31" fmla="*/ 0 h 756"/>
                    <a:gd name="T32" fmla="*/ 0 w 811"/>
                    <a:gd name="T33" fmla="*/ 0 h 756"/>
                    <a:gd name="T34" fmla="*/ 0 w 811"/>
                    <a:gd name="T35" fmla="*/ 0 h 756"/>
                    <a:gd name="T36" fmla="*/ 0 w 811"/>
                    <a:gd name="T37" fmla="*/ 0 h 756"/>
                    <a:gd name="T38" fmla="*/ 0 w 811"/>
                    <a:gd name="T39" fmla="*/ 0 h 756"/>
                    <a:gd name="T40" fmla="*/ 0 w 811"/>
                    <a:gd name="T41" fmla="*/ 0 h 756"/>
                    <a:gd name="T42" fmla="*/ 0 w 811"/>
                    <a:gd name="T43" fmla="*/ 0 h 756"/>
                    <a:gd name="T44" fmla="*/ 0 w 811"/>
                    <a:gd name="T45" fmla="*/ 0 h 756"/>
                    <a:gd name="T46" fmla="*/ 0 w 811"/>
                    <a:gd name="T47" fmla="*/ 0 h 756"/>
                    <a:gd name="T48" fmla="*/ 0 w 811"/>
                    <a:gd name="T49" fmla="*/ 0 h 756"/>
                    <a:gd name="T50" fmla="*/ 0 w 811"/>
                    <a:gd name="T51" fmla="*/ 0 h 756"/>
                    <a:gd name="T52" fmla="*/ 0 w 811"/>
                    <a:gd name="T53" fmla="*/ 0 h 756"/>
                    <a:gd name="T54" fmla="*/ 0 w 811"/>
                    <a:gd name="T55" fmla="*/ 0 h 756"/>
                    <a:gd name="T56" fmla="*/ 0 w 811"/>
                    <a:gd name="T57" fmla="*/ 0 h 756"/>
                    <a:gd name="T58" fmla="*/ 0 w 811"/>
                    <a:gd name="T59" fmla="*/ 0 h 756"/>
                    <a:gd name="T60" fmla="*/ 0 w 811"/>
                    <a:gd name="T61" fmla="*/ 0 h 756"/>
                    <a:gd name="T62" fmla="*/ 0 w 811"/>
                    <a:gd name="T63" fmla="*/ 0 h 756"/>
                    <a:gd name="T64" fmla="*/ 0 w 811"/>
                    <a:gd name="T65" fmla="*/ 0 h 756"/>
                    <a:gd name="T66" fmla="*/ 0 w 811"/>
                    <a:gd name="T67" fmla="*/ 0 h 756"/>
                    <a:gd name="T68" fmla="*/ 0 w 811"/>
                    <a:gd name="T69" fmla="*/ 0 h 756"/>
                    <a:gd name="T70" fmla="*/ 0 w 811"/>
                    <a:gd name="T71" fmla="*/ 0 h 756"/>
                    <a:gd name="T72" fmla="*/ 0 w 811"/>
                    <a:gd name="T73" fmla="*/ 0 h 756"/>
                    <a:gd name="T74" fmla="*/ 0 w 811"/>
                    <a:gd name="T75" fmla="*/ 0 h 756"/>
                    <a:gd name="T76" fmla="*/ 0 w 811"/>
                    <a:gd name="T77" fmla="*/ 0 h 756"/>
                    <a:gd name="T78" fmla="*/ 0 w 811"/>
                    <a:gd name="T79" fmla="*/ 0 h 756"/>
                    <a:gd name="T80" fmla="*/ 0 w 811"/>
                    <a:gd name="T81" fmla="*/ 0 h 756"/>
                    <a:gd name="T82" fmla="*/ 0 w 811"/>
                    <a:gd name="T83" fmla="*/ 0 h 756"/>
                    <a:gd name="T84" fmla="*/ 0 w 811"/>
                    <a:gd name="T85" fmla="*/ 0 h 756"/>
                    <a:gd name="T86" fmla="*/ 0 w 811"/>
                    <a:gd name="T87" fmla="*/ 0 h 756"/>
                    <a:gd name="T88" fmla="*/ 0 w 811"/>
                    <a:gd name="T89" fmla="*/ 0 h 756"/>
                    <a:gd name="T90" fmla="*/ 0 w 811"/>
                    <a:gd name="T91" fmla="*/ 0 h 756"/>
                    <a:gd name="T92" fmla="*/ 0 w 811"/>
                    <a:gd name="T93" fmla="*/ 0 h 756"/>
                    <a:gd name="T94" fmla="*/ 0 w 811"/>
                    <a:gd name="T95" fmla="*/ 0 h 756"/>
                    <a:gd name="T96" fmla="*/ 0 w 811"/>
                    <a:gd name="T97" fmla="*/ 0 h 756"/>
                    <a:gd name="T98" fmla="*/ 0 w 811"/>
                    <a:gd name="T99" fmla="*/ 0 h 756"/>
                    <a:gd name="T100" fmla="*/ 0 w 811"/>
                    <a:gd name="T101" fmla="*/ 0 h 756"/>
                    <a:gd name="T102" fmla="*/ 0 w 811"/>
                    <a:gd name="T103" fmla="*/ 0 h 756"/>
                    <a:gd name="T104" fmla="*/ 0 w 811"/>
                    <a:gd name="T105" fmla="*/ 0 h 75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811"/>
                    <a:gd name="T160" fmla="*/ 0 h 756"/>
                    <a:gd name="T161" fmla="*/ 811 w 811"/>
                    <a:gd name="T162" fmla="*/ 756 h 75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811" h="756">
                      <a:moveTo>
                        <a:pt x="183" y="502"/>
                      </a:moveTo>
                      <a:lnTo>
                        <a:pt x="163" y="511"/>
                      </a:lnTo>
                      <a:lnTo>
                        <a:pt x="6" y="459"/>
                      </a:lnTo>
                      <a:lnTo>
                        <a:pt x="0" y="424"/>
                      </a:lnTo>
                      <a:lnTo>
                        <a:pt x="24" y="390"/>
                      </a:lnTo>
                      <a:lnTo>
                        <a:pt x="58" y="331"/>
                      </a:lnTo>
                      <a:lnTo>
                        <a:pt x="139" y="186"/>
                      </a:lnTo>
                      <a:lnTo>
                        <a:pt x="154" y="117"/>
                      </a:lnTo>
                      <a:lnTo>
                        <a:pt x="180" y="105"/>
                      </a:lnTo>
                      <a:lnTo>
                        <a:pt x="220" y="91"/>
                      </a:lnTo>
                      <a:lnTo>
                        <a:pt x="270" y="79"/>
                      </a:lnTo>
                      <a:lnTo>
                        <a:pt x="316" y="49"/>
                      </a:lnTo>
                      <a:lnTo>
                        <a:pt x="390" y="34"/>
                      </a:lnTo>
                      <a:lnTo>
                        <a:pt x="421" y="0"/>
                      </a:lnTo>
                      <a:lnTo>
                        <a:pt x="573" y="3"/>
                      </a:lnTo>
                      <a:lnTo>
                        <a:pt x="594" y="28"/>
                      </a:lnTo>
                      <a:lnTo>
                        <a:pt x="613" y="43"/>
                      </a:lnTo>
                      <a:lnTo>
                        <a:pt x="625" y="40"/>
                      </a:lnTo>
                      <a:lnTo>
                        <a:pt x="643" y="49"/>
                      </a:lnTo>
                      <a:lnTo>
                        <a:pt x="663" y="40"/>
                      </a:lnTo>
                      <a:lnTo>
                        <a:pt x="706" y="40"/>
                      </a:lnTo>
                      <a:lnTo>
                        <a:pt x="733" y="49"/>
                      </a:lnTo>
                      <a:lnTo>
                        <a:pt x="780" y="81"/>
                      </a:lnTo>
                      <a:lnTo>
                        <a:pt x="799" y="108"/>
                      </a:lnTo>
                      <a:lnTo>
                        <a:pt x="799" y="136"/>
                      </a:lnTo>
                      <a:lnTo>
                        <a:pt x="799" y="151"/>
                      </a:lnTo>
                      <a:lnTo>
                        <a:pt x="805" y="177"/>
                      </a:lnTo>
                      <a:lnTo>
                        <a:pt x="811" y="214"/>
                      </a:lnTo>
                      <a:lnTo>
                        <a:pt x="805" y="253"/>
                      </a:lnTo>
                      <a:lnTo>
                        <a:pt x="805" y="267"/>
                      </a:lnTo>
                      <a:lnTo>
                        <a:pt x="774" y="270"/>
                      </a:lnTo>
                      <a:lnTo>
                        <a:pt x="768" y="300"/>
                      </a:lnTo>
                      <a:lnTo>
                        <a:pt x="751" y="343"/>
                      </a:lnTo>
                      <a:lnTo>
                        <a:pt x="748" y="427"/>
                      </a:lnTo>
                      <a:lnTo>
                        <a:pt x="756" y="511"/>
                      </a:lnTo>
                      <a:lnTo>
                        <a:pt x="747" y="582"/>
                      </a:lnTo>
                      <a:lnTo>
                        <a:pt x="724" y="645"/>
                      </a:lnTo>
                      <a:lnTo>
                        <a:pt x="747" y="703"/>
                      </a:lnTo>
                      <a:lnTo>
                        <a:pt x="730" y="732"/>
                      </a:lnTo>
                      <a:lnTo>
                        <a:pt x="666" y="750"/>
                      </a:lnTo>
                      <a:lnTo>
                        <a:pt x="594" y="750"/>
                      </a:lnTo>
                      <a:lnTo>
                        <a:pt x="498" y="756"/>
                      </a:lnTo>
                      <a:lnTo>
                        <a:pt x="415" y="750"/>
                      </a:lnTo>
                      <a:lnTo>
                        <a:pt x="366" y="735"/>
                      </a:lnTo>
                      <a:lnTo>
                        <a:pt x="319" y="735"/>
                      </a:lnTo>
                      <a:lnTo>
                        <a:pt x="297" y="741"/>
                      </a:lnTo>
                      <a:lnTo>
                        <a:pt x="229" y="715"/>
                      </a:lnTo>
                      <a:lnTo>
                        <a:pt x="198" y="721"/>
                      </a:lnTo>
                      <a:lnTo>
                        <a:pt x="177" y="691"/>
                      </a:lnTo>
                      <a:lnTo>
                        <a:pt x="189" y="631"/>
                      </a:lnTo>
                      <a:lnTo>
                        <a:pt x="189" y="619"/>
                      </a:lnTo>
                      <a:lnTo>
                        <a:pt x="213" y="546"/>
                      </a:lnTo>
                      <a:lnTo>
                        <a:pt x="183" y="502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1588">
                  <a:solidFill>
                    <a:srgbClr val="004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3" name="Freeform 31"/>
                <p:cNvSpPr>
                  <a:spLocks/>
                </p:cNvSpPr>
                <p:nvPr/>
              </p:nvSpPr>
              <p:spPr bwMode="auto">
                <a:xfrm>
                  <a:off x="5424" y="194"/>
                  <a:ext cx="47" cy="86"/>
                </a:xfrm>
                <a:custGeom>
                  <a:avLst/>
                  <a:gdLst>
                    <a:gd name="T0" fmla="*/ 0 w 152"/>
                    <a:gd name="T1" fmla="*/ 0 h 250"/>
                    <a:gd name="T2" fmla="*/ 0 w 152"/>
                    <a:gd name="T3" fmla="*/ 0 h 250"/>
                    <a:gd name="T4" fmla="*/ 0 w 152"/>
                    <a:gd name="T5" fmla="*/ 0 h 250"/>
                    <a:gd name="T6" fmla="*/ 0 w 152"/>
                    <a:gd name="T7" fmla="*/ 0 h 250"/>
                    <a:gd name="T8" fmla="*/ 0 w 152"/>
                    <a:gd name="T9" fmla="*/ 0 h 250"/>
                    <a:gd name="T10" fmla="*/ 0 w 152"/>
                    <a:gd name="T11" fmla="*/ 0 h 250"/>
                    <a:gd name="T12" fmla="*/ 0 w 152"/>
                    <a:gd name="T13" fmla="*/ 0 h 250"/>
                    <a:gd name="T14" fmla="*/ 0 w 152"/>
                    <a:gd name="T15" fmla="*/ 0 h 250"/>
                    <a:gd name="T16" fmla="*/ 0 w 152"/>
                    <a:gd name="T17" fmla="*/ 0 h 250"/>
                    <a:gd name="T18" fmla="*/ 0 w 152"/>
                    <a:gd name="T19" fmla="*/ 0 h 250"/>
                    <a:gd name="T20" fmla="*/ 0 w 152"/>
                    <a:gd name="T21" fmla="*/ 0 h 250"/>
                    <a:gd name="T22" fmla="*/ 0 w 152"/>
                    <a:gd name="T23" fmla="*/ 0 h 250"/>
                    <a:gd name="T24" fmla="*/ 0 w 152"/>
                    <a:gd name="T25" fmla="*/ 0 h 250"/>
                    <a:gd name="T26" fmla="*/ 0 w 152"/>
                    <a:gd name="T27" fmla="*/ 0 h 250"/>
                    <a:gd name="T28" fmla="*/ 0 w 152"/>
                    <a:gd name="T29" fmla="*/ 0 h 250"/>
                    <a:gd name="T30" fmla="*/ 0 w 152"/>
                    <a:gd name="T31" fmla="*/ 0 h 250"/>
                    <a:gd name="T32" fmla="*/ 0 w 152"/>
                    <a:gd name="T33" fmla="*/ 0 h 250"/>
                    <a:gd name="T34" fmla="*/ 0 w 152"/>
                    <a:gd name="T35" fmla="*/ 0 h 250"/>
                    <a:gd name="T36" fmla="*/ 0 w 152"/>
                    <a:gd name="T37" fmla="*/ 0 h 250"/>
                    <a:gd name="T38" fmla="*/ 0 w 152"/>
                    <a:gd name="T39" fmla="*/ 0 h 250"/>
                    <a:gd name="T40" fmla="*/ 0 w 152"/>
                    <a:gd name="T41" fmla="*/ 0 h 250"/>
                    <a:gd name="T42" fmla="*/ 0 w 152"/>
                    <a:gd name="T43" fmla="*/ 0 h 250"/>
                    <a:gd name="T44" fmla="*/ 0 w 152"/>
                    <a:gd name="T45" fmla="*/ 0 h 250"/>
                    <a:gd name="T46" fmla="*/ 0 w 152"/>
                    <a:gd name="T47" fmla="*/ 0 h 250"/>
                    <a:gd name="T48" fmla="*/ 0 w 152"/>
                    <a:gd name="T49" fmla="*/ 0 h 250"/>
                    <a:gd name="T50" fmla="*/ 0 w 152"/>
                    <a:gd name="T51" fmla="*/ 0 h 250"/>
                    <a:gd name="T52" fmla="*/ 0 w 152"/>
                    <a:gd name="T53" fmla="*/ 0 h 250"/>
                    <a:gd name="T54" fmla="*/ 0 w 152"/>
                    <a:gd name="T55" fmla="*/ 0 h 250"/>
                    <a:gd name="T56" fmla="*/ 0 w 152"/>
                    <a:gd name="T57" fmla="*/ 0 h 250"/>
                    <a:gd name="T58" fmla="*/ 0 w 152"/>
                    <a:gd name="T59" fmla="*/ 0 h 250"/>
                    <a:gd name="T60" fmla="*/ 0 w 152"/>
                    <a:gd name="T61" fmla="*/ 0 h 250"/>
                    <a:gd name="T62" fmla="*/ 0 w 152"/>
                    <a:gd name="T63" fmla="*/ 0 h 250"/>
                    <a:gd name="T64" fmla="*/ 0 w 152"/>
                    <a:gd name="T65" fmla="*/ 0 h 250"/>
                    <a:gd name="T66" fmla="*/ 0 w 152"/>
                    <a:gd name="T67" fmla="*/ 0 h 250"/>
                    <a:gd name="T68" fmla="*/ 0 w 152"/>
                    <a:gd name="T69" fmla="*/ 0 h 250"/>
                    <a:gd name="T70" fmla="*/ 0 w 152"/>
                    <a:gd name="T71" fmla="*/ 0 h 250"/>
                    <a:gd name="T72" fmla="*/ 0 w 152"/>
                    <a:gd name="T73" fmla="*/ 0 h 250"/>
                    <a:gd name="T74" fmla="*/ 0 w 152"/>
                    <a:gd name="T75" fmla="*/ 0 h 2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52"/>
                    <a:gd name="T115" fmla="*/ 0 h 250"/>
                    <a:gd name="T116" fmla="*/ 152 w 152"/>
                    <a:gd name="T117" fmla="*/ 250 h 25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52" h="250">
                      <a:moveTo>
                        <a:pt x="15" y="12"/>
                      </a:moveTo>
                      <a:lnTo>
                        <a:pt x="44" y="30"/>
                      </a:lnTo>
                      <a:lnTo>
                        <a:pt x="62" y="30"/>
                      </a:lnTo>
                      <a:lnTo>
                        <a:pt x="90" y="24"/>
                      </a:lnTo>
                      <a:lnTo>
                        <a:pt x="131" y="0"/>
                      </a:lnTo>
                      <a:lnTo>
                        <a:pt x="152" y="0"/>
                      </a:lnTo>
                      <a:lnTo>
                        <a:pt x="138" y="49"/>
                      </a:lnTo>
                      <a:lnTo>
                        <a:pt x="131" y="72"/>
                      </a:lnTo>
                      <a:lnTo>
                        <a:pt x="131" y="102"/>
                      </a:lnTo>
                      <a:lnTo>
                        <a:pt x="125" y="139"/>
                      </a:lnTo>
                      <a:lnTo>
                        <a:pt x="125" y="162"/>
                      </a:lnTo>
                      <a:lnTo>
                        <a:pt x="131" y="214"/>
                      </a:lnTo>
                      <a:lnTo>
                        <a:pt x="129" y="250"/>
                      </a:lnTo>
                      <a:lnTo>
                        <a:pt x="120" y="220"/>
                      </a:lnTo>
                      <a:lnTo>
                        <a:pt x="113" y="175"/>
                      </a:lnTo>
                      <a:lnTo>
                        <a:pt x="98" y="135"/>
                      </a:lnTo>
                      <a:lnTo>
                        <a:pt x="92" y="100"/>
                      </a:lnTo>
                      <a:lnTo>
                        <a:pt x="89" y="106"/>
                      </a:lnTo>
                      <a:lnTo>
                        <a:pt x="68" y="87"/>
                      </a:lnTo>
                      <a:lnTo>
                        <a:pt x="77" y="115"/>
                      </a:lnTo>
                      <a:lnTo>
                        <a:pt x="75" y="144"/>
                      </a:lnTo>
                      <a:lnTo>
                        <a:pt x="80" y="174"/>
                      </a:lnTo>
                      <a:lnTo>
                        <a:pt x="81" y="222"/>
                      </a:lnTo>
                      <a:lnTo>
                        <a:pt x="74" y="198"/>
                      </a:lnTo>
                      <a:lnTo>
                        <a:pt x="69" y="166"/>
                      </a:lnTo>
                      <a:lnTo>
                        <a:pt x="68" y="154"/>
                      </a:lnTo>
                      <a:lnTo>
                        <a:pt x="59" y="129"/>
                      </a:lnTo>
                      <a:lnTo>
                        <a:pt x="44" y="108"/>
                      </a:lnTo>
                      <a:lnTo>
                        <a:pt x="39" y="121"/>
                      </a:lnTo>
                      <a:lnTo>
                        <a:pt x="30" y="190"/>
                      </a:lnTo>
                      <a:lnTo>
                        <a:pt x="0" y="237"/>
                      </a:lnTo>
                      <a:lnTo>
                        <a:pt x="20" y="180"/>
                      </a:lnTo>
                      <a:lnTo>
                        <a:pt x="29" y="124"/>
                      </a:lnTo>
                      <a:lnTo>
                        <a:pt x="30" y="103"/>
                      </a:lnTo>
                      <a:lnTo>
                        <a:pt x="33" y="72"/>
                      </a:lnTo>
                      <a:lnTo>
                        <a:pt x="33" y="54"/>
                      </a:lnTo>
                      <a:lnTo>
                        <a:pt x="29" y="28"/>
                      </a:lnTo>
                      <a:lnTo>
                        <a:pt x="15" y="12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4" name="Freeform 32"/>
                <p:cNvSpPr>
                  <a:spLocks/>
                </p:cNvSpPr>
                <p:nvPr/>
              </p:nvSpPr>
              <p:spPr bwMode="auto">
                <a:xfrm>
                  <a:off x="5415" y="179"/>
                  <a:ext cx="8" cy="16"/>
                </a:xfrm>
                <a:custGeom>
                  <a:avLst/>
                  <a:gdLst>
                    <a:gd name="T0" fmla="*/ 0 w 24"/>
                    <a:gd name="T1" fmla="*/ 0 h 49"/>
                    <a:gd name="T2" fmla="*/ 0 w 24"/>
                    <a:gd name="T3" fmla="*/ 0 h 49"/>
                    <a:gd name="T4" fmla="*/ 0 w 24"/>
                    <a:gd name="T5" fmla="*/ 0 h 49"/>
                    <a:gd name="T6" fmla="*/ 0 w 24"/>
                    <a:gd name="T7" fmla="*/ 0 h 49"/>
                    <a:gd name="T8" fmla="*/ 0 w 24"/>
                    <a:gd name="T9" fmla="*/ 0 h 49"/>
                    <a:gd name="T10" fmla="*/ 0 w 24"/>
                    <a:gd name="T11" fmla="*/ 0 h 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49"/>
                    <a:gd name="T20" fmla="*/ 24 w 24"/>
                    <a:gd name="T21" fmla="*/ 49 h 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49">
                      <a:moveTo>
                        <a:pt x="3" y="0"/>
                      </a:moveTo>
                      <a:lnTo>
                        <a:pt x="0" y="22"/>
                      </a:lnTo>
                      <a:lnTo>
                        <a:pt x="3" y="49"/>
                      </a:lnTo>
                      <a:lnTo>
                        <a:pt x="24" y="43"/>
                      </a:lnTo>
                      <a:lnTo>
                        <a:pt x="21" y="24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5" name="Freeform 33"/>
                <p:cNvSpPr>
                  <a:spLocks/>
                </p:cNvSpPr>
                <p:nvPr/>
              </p:nvSpPr>
              <p:spPr bwMode="auto">
                <a:xfrm>
                  <a:off x="5420" y="178"/>
                  <a:ext cx="40" cy="20"/>
                </a:xfrm>
                <a:custGeom>
                  <a:avLst/>
                  <a:gdLst>
                    <a:gd name="T0" fmla="*/ 0 w 129"/>
                    <a:gd name="T1" fmla="*/ 0 h 60"/>
                    <a:gd name="T2" fmla="*/ 0 w 129"/>
                    <a:gd name="T3" fmla="*/ 0 h 60"/>
                    <a:gd name="T4" fmla="*/ 0 w 129"/>
                    <a:gd name="T5" fmla="*/ 0 h 60"/>
                    <a:gd name="T6" fmla="*/ 0 w 129"/>
                    <a:gd name="T7" fmla="*/ 0 h 60"/>
                    <a:gd name="T8" fmla="*/ 0 w 129"/>
                    <a:gd name="T9" fmla="*/ 0 h 60"/>
                    <a:gd name="T10" fmla="*/ 0 w 129"/>
                    <a:gd name="T11" fmla="*/ 0 h 60"/>
                    <a:gd name="T12" fmla="*/ 0 w 129"/>
                    <a:gd name="T13" fmla="*/ 0 h 60"/>
                    <a:gd name="T14" fmla="*/ 0 w 129"/>
                    <a:gd name="T15" fmla="*/ 0 h 60"/>
                    <a:gd name="T16" fmla="*/ 0 w 129"/>
                    <a:gd name="T17" fmla="*/ 0 h 60"/>
                    <a:gd name="T18" fmla="*/ 0 w 129"/>
                    <a:gd name="T19" fmla="*/ 0 h 60"/>
                    <a:gd name="T20" fmla="*/ 0 w 129"/>
                    <a:gd name="T21" fmla="*/ 0 h 60"/>
                    <a:gd name="T22" fmla="*/ 0 w 129"/>
                    <a:gd name="T23" fmla="*/ 0 h 60"/>
                    <a:gd name="T24" fmla="*/ 0 w 129"/>
                    <a:gd name="T25" fmla="*/ 0 h 6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29"/>
                    <a:gd name="T40" fmla="*/ 0 h 60"/>
                    <a:gd name="T41" fmla="*/ 129 w 129"/>
                    <a:gd name="T42" fmla="*/ 60 h 6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29" h="60">
                      <a:moveTo>
                        <a:pt x="0" y="0"/>
                      </a:moveTo>
                      <a:lnTo>
                        <a:pt x="26" y="45"/>
                      </a:lnTo>
                      <a:lnTo>
                        <a:pt x="45" y="53"/>
                      </a:lnTo>
                      <a:lnTo>
                        <a:pt x="51" y="42"/>
                      </a:lnTo>
                      <a:lnTo>
                        <a:pt x="62" y="51"/>
                      </a:lnTo>
                      <a:lnTo>
                        <a:pt x="83" y="59"/>
                      </a:lnTo>
                      <a:lnTo>
                        <a:pt x="95" y="60"/>
                      </a:lnTo>
                      <a:lnTo>
                        <a:pt x="108" y="56"/>
                      </a:lnTo>
                      <a:lnTo>
                        <a:pt x="129" y="45"/>
                      </a:lnTo>
                      <a:lnTo>
                        <a:pt x="129" y="36"/>
                      </a:lnTo>
                      <a:lnTo>
                        <a:pt x="113" y="42"/>
                      </a:lnTo>
                      <a:lnTo>
                        <a:pt x="66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6" name="Freeform 34"/>
                <p:cNvSpPr>
                  <a:spLocks/>
                </p:cNvSpPr>
                <p:nvPr/>
              </p:nvSpPr>
              <p:spPr bwMode="auto">
                <a:xfrm>
                  <a:off x="5460" y="157"/>
                  <a:ext cx="6" cy="22"/>
                </a:xfrm>
                <a:custGeom>
                  <a:avLst/>
                  <a:gdLst>
                    <a:gd name="T0" fmla="*/ 0 w 18"/>
                    <a:gd name="T1" fmla="*/ 0 h 63"/>
                    <a:gd name="T2" fmla="*/ 0 w 18"/>
                    <a:gd name="T3" fmla="*/ 0 h 63"/>
                    <a:gd name="T4" fmla="*/ 0 w 18"/>
                    <a:gd name="T5" fmla="*/ 0 h 63"/>
                    <a:gd name="T6" fmla="*/ 0 w 18"/>
                    <a:gd name="T7" fmla="*/ 0 h 63"/>
                    <a:gd name="T8" fmla="*/ 0 w 18"/>
                    <a:gd name="T9" fmla="*/ 0 h 63"/>
                    <a:gd name="T10" fmla="*/ 0 w 18"/>
                    <a:gd name="T11" fmla="*/ 0 h 63"/>
                    <a:gd name="T12" fmla="*/ 0 w 18"/>
                    <a:gd name="T13" fmla="*/ 0 h 63"/>
                    <a:gd name="T14" fmla="*/ 0 w 18"/>
                    <a:gd name="T15" fmla="*/ 0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"/>
                    <a:gd name="T25" fmla="*/ 0 h 63"/>
                    <a:gd name="T26" fmla="*/ 18 w 18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" h="63">
                      <a:moveTo>
                        <a:pt x="0" y="0"/>
                      </a:moveTo>
                      <a:lnTo>
                        <a:pt x="0" y="24"/>
                      </a:lnTo>
                      <a:lnTo>
                        <a:pt x="6" y="27"/>
                      </a:lnTo>
                      <a:lnTo>
                        <a:pt x="15" y="46"/>
                      </a:lnTo>
                      <a:lnTo>
                        <a:pt x="18" y="63"/>
                      </a:lnTo>
                      <a:lnTo>
                        <a:pt x="18" y="36"/>
                      </a:lnTo>
                      <a:lnTo>
                        <a:pt x="12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7" name="Freeform 35"/>
                <p:cNvSpPr>
                  <a:spLocks/>
                </p:cNvSpPr>
                <p:nvPr/>
              </p:nvSpPr>
              <p:spPr bwMode="auto">
                <a:xfrm>
                  <a:off x="5447" y="136"/>
                  <a:ext cx="27" cy="37"/>
                </a:xfrm>
                <a:custGeom>
                  <a:avLst/>
                  <a:gdLst>
                    <a:gd name="T0" fmla="*/ 0 w 86"/>
                    <a:gd name="T1" fmla="*/ 0 h 107"/>
                    <a:gd name="T2" fmla="*/ 0 w 86"/>
                    <a:gd name="T3" fmla="*/ 0 h 107"/>
                    <a:gd name="T4" fmla="*/ 0 w 86"/>
                    <a:gd name="T5" fmla="*/ 0 h 107"/>
                    <a:gd name="T6" fmla="*/ 0 w 86"/>
                    <a:gd name="T7" fmla="*/ 0 h 107"/>
                    <a:gd name="T8" fmla="*/ 0 w 86"/>
                    <a:gd name="T9" fmla="*/ 0 h 107"/>
                    <a:gd name="T10" fmla="*/ 0 w 86"/>
                    <a:gd name="T11" fmla="*/ 0 h 107"/>
                    <a:gd name="T12" fmla="*/ 0 w 86"/>
                    <a:gd name="T13" fmla="*/ 0 h 107"/>
                    <a:gd name="T14" fmla="*/ 0 w 86"/>
                    <a:gd name="T15" fmla="*/ 0 h 107"/>
                    <a:gd name="T16" fmla="*/ 0 w 86"/>
                    <a:gd name="T17" fmla="*/ 0 h 107"/>
                    <a:gd name="T18" fmla="*/ 0 w 86"/>
                    <a:gd name="T19" fmla="*/ 0 h 107"/>
                    <a:gd name="T20" fmla="*/ 0 w 86"/>
                    <a:gd name="T21" fmla="*/ 0 h 107"/>
                    <a:gd name="T22" fmla="*/ 0 w 86"/>
                    <a:gd name="T23" fmla="*/ 0 h 107"/>
                    <a:gd name="T24" fmla="*/ 0 w 86"/>
                    <a:gd name="T25" fmla="*/ 0 h 107"/>
                    <a:gd name="T26" fmla="*/ 0 w 86"/>
                    <a:gd name="T27" fmla="*/ 0 h 107"/>
                    <a:gd name="T28" fmla="*/ 0 w 86"/>
                    <a:gd name="T29" fmla="*/ 0 h 107"/>
                    <a:gd name="T30" fmla="*/ 0 w 86"/>
                    <a:gd name="T31" fmla="*/ 0 h 10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107"/>
                    <a:gd name="T50" fmla="*/ 86 w 86"/>
                    <a:gd name="T51" fmla="*/ 107 h 10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107">
                      <a:moveTo>
                        <a:pt x="0" y="0"/>
                      </a:moveTo>
                      <a:lnTo>
                        <a:pt x="21" y="12"/>
                      </a:lnTo>
                      <a:lnTo>
                        <a:pt x="26" y="35"/>
                      </a:lnTo>
                      <a:lnTo>
                        <a:pt x="29" y="29"/>
                      </a:lnTo>
                      <a:lnTo>
                        <a:pt x="44" y="47"/>
                      </a:lnTo>
                      <a:lnTo>
                        <a:pt x="53" y="69"/>
                      </a:lnTo>
                      <a:lnTo>
                        <a:pt x="60" y="81"/>
                      </a:lnTo>
                      <a:lnTo>
                        <a:pt x="74" y="81"/>
                      </a:lnTo>
                      <a:lnTo>
                        <a:pt x="77" y="95"/>
                      </a:lnTo>
                      <a:lnTo>
                        <a:pt x="75" y="107"/>
                      </a:lnTo>
                      <a:lnTo>
                        <a:pt x="86" y="74"/>
                      </a:lnTo>
                      <a:lnTo>
                        <a:pt x="84" y="59"/>
                      </a:lnTo>
                      <a:lnTo>
                        <a:pt x="71" y="42"/>
                      </a:lnTo>
                      <a:lnTo>
                        <a:pt x="57" y="27"/>
                      </a:lnTo>
                      <a:lnTo>
                        <a:pt x="38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8" name="Freeform 36"/>
                <p:cNvSpPr>
                  <a:spLocks/>
                </p:cNvSpPr>
                <p:nvPr/>
              </p:nvSpPr>
              <p:spPr bwMode="auto">
                <a:xfrm>
                  <a:off x="5440" y="127"/>
                  <a:ext cx="38" cy="32"/>
                </a:xfrm>
                <a:custGeom>
                  <a:avLst/>
                  <a:gdLst>
                    <a:gd name="T0" fmla="*/ 0 w 121"/>
                    <a:gd name="T1" fmla="*/ 0 h 94"/>
                    <a:gd name="T2" fmla="*/ 0 w 121"/>
                    <a:gd name="T3" fmla="*/ 0 h 94"/>
                    <a:gd name="T4" fmla="*/ 0 w 121"/>
                    <a:gd name="T5" fmla="*/ 0 h 94"/>
                    <a:gd name="T6" fmla="*/ 0 w 121"/>
                    <a:gd name="T7" fmla="*/ 0 h 94"/>
                    <a:gd name="T8" fmla="*/ 0 w 121"/>
                    <a:gd name="T9" fmla="*/ 0 h 94"/>
                    <a:gd name="T10" fmla="*/ 0 w 121"/>
                    <a:gd name="T11" fmla="*/ 0 h 94"/>
                    <a:gd name="T12" fmla="*/ 0 w 121"/>
                    <a:gd name="T13" fmla="*/ 0 h 94"/>
                    <a:gd name="T14" fmla="*/ 0 w 121"/>
                    <a:gd name="T15" fmla="*/ 0 h 94"/>
                    <a:gd name="T16" fmla="*/ 0 w 121"/>
                    <a:gd name="T17" fmla="*/ 0 h 94"/>
                    <a:gd name="T18" fmla="*/ 0 w 121"/>
                    <a:gd name="T19" fmla="*/ 0 h 94"/>
                    <a:gd name="T20" fmla="*/ 0 w 121"/>
                    <a:gd name="T21" fmla="*/ 0 h 94"/>
                    <a:gd name="T22" fmla="*/ 0 w 121"/>
                    <a:gd name="T23" fmla="*/ 0 h 94"/>
                    <a:gd name="T24" fmla="*/ 0 w 121"/>
                    <a:gd name="T25" fmla="*/ 0 h 94"/>
                    <a:gd name="T26" fmla="*/ 0 w 121"/>
                    <a:gd name="T27" fmla="*/ 0 h 94"/>
                    <a:gd name="T28" fmla="*/ 0 w 121"/>
                    <a:gd name="T29" fmla="*/ 0 h 94"/>
                    <a:gd name="T30" fmla="*/ 0 w 121"/>
                    <a:gd name="T31" fmla="*/ 0 h 94"/>
                    <a:gd name="T32" fmla="*/ 0 w 121"/>
                    <a:gd name="T33" fmla="*/ 0 h 94"/>
                    <a:gd name="T34" fmla="*/ 0 w 121"/>
                    <a:gd name="T35" fmla="*/ 0 h 9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21"/>
                    <a:gd name="T55" fmla="*/ 0 h 94"/>
                    <a:gd name="T56" fmla="*/ 121 w 121"/>
                    <a:gd name="T57" fmla="*/ 94 h 94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21" h="94">
                      <a:moveTo>
                        <a:pt x="0" y="0"/>
                      </a:moveTo>
                      <a:lnTo>
                        <a:pt x="1" y="9"/>
                      </a:lnTo>
                      <a:lnTo>
                        <a:pt x="21" y="15"/>
                      </a:lnTo>
                      <a:lnTo>
                        <a:pt x="31" y="15"/>
                      </a:lnTo>
                      <a:lnTo>
                        <a:pt x="45" y="21"/>
                      </a:lnTo>
                      <a:lnTo>
                        <a:pt x="64" y="36"/>
                      </a:lnTo>
                      <a:lnTo>
                        <a:pt x="79" y="42"/>
                      </a:lnTo>
                      <a:lnTo>
                        <a:pt x="99" y="60"/>
                      </a:lnTo>
                      <a:lnTo>
                        <a:pt x="108" y="73"/>
                      </a:lnTo>
                      <a:lnTo>
                        <a:pt x="115" y="94"/>
                      </a:lnTo>
                      <a:lnTo>
                        <a:pt x="121" y="75"/>
                      </a:lnTo>
                      <a:lnTo>
                        <a:pt x="115" y="58"/>
                      </a:lnTo>
                      <a:lnTo>
                        <a:pt x="102" y="40"/>
                      </a:lnTo>
                      <a:lnTo>
                        <a:pt x="82" y="25"/>
                      </a:lnTo>
                      <a:lnTo>
                        <a:pt x="55" y="10"/>
                      </a:lnTo>
                      <a:lnTo>
                        <a:pt x="42" y="3"/>
                      </a:lnTo>
                      <a:lnTo>
                        <a:pt x="2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9" name="Freeform 37"/>
                <p:cNvSpPr>
                  <a:spLocks/>
                </p:cNvSpPr>
                <p:nvPr/>
              </p:nvSpPr>
              <p:spPr bwMode="auto">
                <a:xfrm>
                  <a:off x="5452" y="123"/>
                  <a:ext cx="25" cy="19"/>
                </a:xfrm>
                <a:custGeom>
                  <a:avLst/>
                  <a:gdLst>
                    <a:gd name="T0" fmla="*/ 0 w 81"/>
                    <a:gd name="T1" fmla="*/ 0 h 54"/>
                    <a:gd name="T2" fmla="*/ 0 w 81"/>
                    <a:gd name="T3" fmla="*/ 0 h 54"/>
                    <a:gd name="T4" fmla="*/ 0 w 81"/>
                    <a:gd name="T5" fmla="*/ 0 h 54"/>
                    <a:gd name="T6" fmla="*/ 0 w 81"/>
                    <a:gd name="T7" fmla="*/ 0 h 54"/>
                    <a:gd name="T8" fmla="*/ 0 w 81"/>
                    <a:gd name="T9" fmla="*/ 0 h 54"/>
                    <a:gd name="T10" fmla="*/ 0 w 81"/>
                    <a:gd name="T11" fmla="*/ 0 h 54"/>
                    <a:gd name="T12" fmla="*/ 0 w 81"/>
                    <a:gd name="T13" fmla="*/ 0 h 54"/>
                    <a:gd name="T14" fmla="*/ 0 w 81"/>
                    <a:gd name="T15" fmla="*/ 0 h 54"/>
                    <a:gd name="T16" fmla="*/ 0 w 81"/>
                    <a:gd name="T17" fmla="*/ 0 h 54"/>
                    <a:gd name="T18" fmla="*/ 0 w 81"/>
                    <a:gd name="T19" fmla="*/ 0 h 54"/>
                    <a:gd name="T20" fmla="*/ 0 w 81"/>
                    <a:gd name="T21" fmla="*/ 0 h 54"/>
                    <a:gd name="T22" fmla="*/ 0 w 81"/>
                    <a:gd name="T23" fmla="*/ 0 h 5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81"/>
                    <a:gd name="T37" fmla="*/ 0 h 54"/>
                    <a:gd name="T38" fmla="*/ 81 w 81"/>
                    <a:gd name="T39" fmla="*/ 54 h 5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81" h="54">
                      <a:moveTo>
                        <a:pt x="0" y="0"/>
                      </a:moveTo>
                      <a:lnTo>
                        <a:pt x="16" y="2"/>
                      </a:lnTo>
                      <a:lnTo>
                        <a:pt x="31" y="9"/>
                      </a:lnTo>
                      <a:lnTo>
                        <a:pt x="51" y="21"/>
                      </a:lnTo>
                      <a:lnTo>
                        <a:pt x="55" y="24"/>
                      </a:lnTo>
                      <a:lnTo>
                        <a:pt x="67" y="38"/>
                      </a:lnTo>
                      <a:lnTo>
                        <a:pt x="81" y="54"/>
                      </a:lnTo>
                      <a:lnTo>
                        <a:pt x="73" y="32"/>
                      </a:lnTo>
                      <a:lnTo>
                        <a:pt x="61" y="21"/>
                      </a:lnTo>
                      <a:lnTo>
                        <a:pt x="48" y="11"/>
                      </a:lnTo>
                      <a:lnTo>
                        <a:pt x="31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0" name="Freeform 38"/>
                <p:cNvSpPr>
                  <a:spLocks/>
                </p:cNvSpPr>
                <p:nvPr/>
              </p:nvSpPr>
              <p:spPr bwMode="auto">
                <a:xfrm>
                  <a:off x="5236" y="239"/>
                  <a:ext cx="7" cy="16"/>
                </a:xfrm>
                <a:custGeom>
                  <a:avLst/>
                  <a:gdLst>
                    <a:gd name="T0" fmla="*/ 0 w 24"/>
                    <a:gd name="T1" fmla="*/ 0 h 45"/>
                    <a:gd name="T2" fmla="*/ 0 w 24"/>
                    <a:gd name="T3" fmla="*/ 0 h 45"/>
                    <a:gd name="T4" fmla="*/ 0 w 24"/>
                    <a:gd name="T5" fmla="*/ 0 h 45"/>
                    <a:gd name="T6" fmla="*/ 0 w 24"/>
                    <a:gd name="T7" fmla="*/ 0 h 45"/>
                    <a:gd name="T8" fmla="*/ 0 w 24"/>
                    <a:gd name="T9" fmla="*/ 0 h 45"/>
                    <a:gd name="T10" fmla="*/ 0 w 24"/>
                    <a:gd name="T11" fmla="*/ 0 h 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45"/>
                    <a:gd name="T20" fmla="*/ 24 w 24"/>
                    <a:gd name="T21" fmla="*/ 45 h 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45">
                      <a:moveTo>
                        <a:pt x="24" y="0"/>
                      </a:moveTo>
                      <a:lnTo>
                        <a:pt x="3" y="9"/>
                      </a:lnTo>
                      <a:lnTo>
                        <a:pt x="0" y="15"/>
                      </a:lnTo>
                      <a:lnTo>
                        <a:pt x="0" y="30"/>
                      </a:lnTo>
                      <a:lnTo>
                        <a:pt x="0" y="45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1" name="Freeform 39"/>
                <p:cNvSpPr>
                  <a:spLocks/>
                </p:cNvSpPr>
                <p:nvPr/>
              </p:nvSpPr>
              <p:spPr bwMode="auto">
                <a:xfrm>
                  <a:off x="5277" y="229"/>
                  <a:ext cx="21" cy="60"/>
                </a:xfrm>
                <a:custGeom>
                  <a:avLst/>
                  <a:gdLst>
                    <a:gd name="T0" fmla="*/ 0 w 70"/>
                    <a:gd name="T1" fmla="*/ 0 h 174"/>
                    <a:gd name="T2" fmla="*/ 0 w 70"/>
                    <a:gd name="T3" fmla="*/ 0 h 174"/>
                    <a:gd name="T4" fmla="*/ 0 w 70"/>
                    <a:gd name="T5" fmla="*/ 0 h 174"/>
                    <a:gd name="T6" fmla="*/ 0 w 70"/>
                    <a:gd name="T7" fmla="*/ 0 h 174"/>
                    <a:gd name="T8" fmla="*/ 0 w 70"/>
                    <a:gd name="T9" fmla="*/ 0 h 174"/>
                    <a:gd name="T10" fmla="*/ 0 w 70"/>
                    <a:gd name="T11" fmla="*/ 0 h 174"/>
                    <a:gd name="T12" fmla="*/ 0 w 70"/>
                    <a:gd name="T13" fmla="*/ 0 h 174"/>
                    <a:gd name="T14" fmla="*/ 0 w 70"/>
                    <a:gd name="T15" fmla="*/ 0 h 174"/>
                    <a:gd name="T16" fmla="*/ 0 w 70"/>
                    <a:gd name="T17" fmla="*/ 0 h 174"/>
                    <a:gd name="T18" fmla="*/ 0 w 70"/>
                    <a:gd name="T19" fmla="*/ 0 h 174"/>
                    <a:gd name="T20" fmla="*/ 0 w 70"/>
                    <a:gd name="T21" fmla="*/ 0 h 174"/>
                    <a:gd name="T22" fmla="*/ 0 w 70"/>
                    <a:gd name="T23" fmla="*/ 0 h 174"/>
                    <a:gd name="T24" fmla="*/ 0 w 70"/>
                    <a:gd name="T25" fmla="*/ 0 h 174"/>
                    <a:gd name="T26" fmla="*/ 0 w 70"/>
                    <a:gd name="T27" fmla="*/ 0 h 174"/>
                    <a:gd name="T28" fmla="*/ 0 w 70"/>
                    <a:gd name="T29" fmla="*/ 0 h 174"/>
                    <a:gd name="T30" fmla="*/ 0 w 70"/>
                    <a:gd name="T31" fmla="*/ 0 h 174"/>
                    <a:gd name="T32" fmla="*/ 0 w 70"/>
                    <a:gd name="T33" fmla="*/ 0 h 174"/>
                    <a:gd name="T34" fmla="*/ 0 w 70"/>
                    <a:gd name="T35" fmla="*/ 0 h 174"/>
                    <a:gd name="T36" fmla="*/ 0 w 70"/>
                    <a:gd name="T37" fmla="*/ 0 h 174"/>
                    <a:gd name="T38" fmla="*/ 0 w 70"/>
                    <a:gd name="T39" fmla="*/ 0 h 17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70"/>
                    <a:gd name="T61" fmla="*/ 0 h 174"/>
                    <a:gd name="T62" fmla="*/ 70 w 70"/>
                    <a:gd name="T63" fmla="*/ 174 h 174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70" h="174">
                      <a:moveTo>
                        <a:pt x="24" y="0"/>
                      </a:moveTo>
                      <a:lnTo>
                        <a:pt x="22" y="23"/>
                      </a:lnTo>
                      <a:lnTo>
                        <a:pt x="10" y="24"/>
                      </a:lnTo>
                      <a:lnTo>
                        <a:pt x="1" y="15"/>
                      </a:lnTo>
                      <a:lnTo>
                        <a:pt x="0" y="35"/>
                      </a:lnTo>
                      <a:lnTo>
                        <a:pt x="15" y="54"/>
                      </a:lnTo>
                      <a:lnTo>
                        <a:pt x="16" y="71"/>
                      </a:lnTo>
                      <a:lnTo>
                        <a:pt x="1" y="59"/>
                      </a:lnTo>
                      <a:lnTo>
                        <a:pt x="10" y="89"/>
                      </a:lnTo>
                      <a:lnTo>
                        <a:pt x="21" y="119"/>
                      </a:lnTo>
                      <a:lnTo>
                        <a:pt x="21" y="135"/>
                      </a:lnTo>
                      <a:lnTo>
                        <a:pt x="42" y="131"/>
                      </a:lnTo>
                      <a:lnTo>
                        <a:pt x="67" y="174"/>
                      </a:lnTo>
                      <a:lnTo>
                        <a:pt x="64" y="156"/>
                      </a:lnTo>
                      <a:lnTo>
                        <a:pt x="67" y="131"/>
                      </a:lnTo>
                      <a:lnTo>
                        <a:pt x="70" y="113"/>
                      </a:lnTo>
                      <a:lnTo>
                        <a:pt x="55" y="111"/>
                      </a:lnTo>
                      <a:lnTo>
                        <a:pt x="49" y="102"/>
                      </a:lnTo>
                      <a:lnTo>
                        <a:pt x="63" y="56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2" name="Freeform 40"/>
                <p:cNvSpPr>
                  <a:spLocks/>
                </p:cNvSpPr>
                <p:nvPr/>
              </p:nvSpPr>
              <p:spPr bwMode="auto">
                <a:xfrm>
                  <a:off x="5291" y="290"/>
                  <a:ext cx="23" cy="42"/>
                </a:xfrm>
                <a:custGeom>
                  <a:avLst/>
                  <a:gdLst>
                    <a:gd name="T0" fmla="*/ 0 w 72"/>
                    <a:gd name="T1" fmla="*/ 0 h 123"/>
                    <a:gd name="T2" fmla="*/ 0 w 72"/>
                    <a:gd name="T3" fmla="*/ 0 h 123"/>
                    <a:gd name="T4" fmla="*/ 0 w 72"/>
                    <a:gd name="T5" fmla="*/ 0 h 123"/>
                    <a:gd name="T6" fmla="*/ 0 w 72"/>
                    <a:gd name="T7" fmla="*/ 0 h 123"/>
                    <a:gd name="T8" fmla="*/ 0 w 72"/>
                    <a:gd name="T9" fmla="*/ 0 h 123"/>
                    <a:gd name="T10" fmla="*/ 0 w 72"/>
                    <a:gd name="T11" fmla="*/ 0 h 123"/>
                    <a:gd name="T12" fmla="*/ 0 w 72"/>
                    <a:gd name="T13" fmla="*/ 0 h 123"/>
                    <a:gd name="T14" fmla="*/ 0 w 72"/>
                    <a:gd name="T15" fmla="*/ 0 h 123"/>
                    <a:gd name="T16" fmla="*/ 0 w 72"/>
                    <a:gd name="T17" fmla="*/ 0 h 1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123"/>
                    <a:gd name="T29" fmla="*/ 72 w 72"/>
                    <a:gd name="T30" fmla="*/ 123 h 1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123">
                      <a:moveTo>
                        <a:pt x="24" y="0"/>
                      </a:moveTo>
                      <a:lnTo>
                        <a:pt x="32" y="16"/>
                      </a:lnTo>
                      <a:lnTo>
                        <a:pt x="21" y="45"/>
                      </a:lnTo>
                      <a:lnTo>
                        <a:pt x="33" y="87"/>
                      </a:lnTo>
                      <a:lnTo>
                        <a:pt x="72" y="123"/>
                      </a:lnTo>
                      <a:lnTo>
                        <a:pt x="29" y="76"/>
                      </a:lnTo>
                      <a:lnTo>
                        <a:pt x="18" y="60"/>
                      </a:lnTo>
                      <a:lnTo>
                        <a:pt x="0" y="6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" name="Freeform 41"/>
                <p:cNvSpPr>
                  <a:spLocks/>
                </p:cNvSpPr>
                <p:nvPr/>
              </p:nvSpPr>
              <p:spPr bwMode="auto">
                <a:xfrm>
                  <a:off x="5347" y="7"/>
                  <a:ext cx="79" cy="101"/>
                </a:xfrm>
                <a:custGeom>
                  <a:avLst/>
                  <a:gdLst>
                    <a:gd name="T0" fmla="*/ 0 w 171"/>
                    <a:gd name="T1" fmla="*/ 1 h 199"/>
                    <a:gd name="T2" fmla="*/ 0 w 171"/>
                    <a:gd name="T3" fmla="*/ 1 h 199"/>
                    <a:gd name="T4" fmla="*/ 0 w 171"/>
                    <a:gd name="T5" fmla="*/ 1 h 199"/>
                    <a:gd name="T6" fmla="*/ 0 w 171"/>
                    <a:gd name="T7" fmla="*/ 1 h 199"/>
                    <a:gd name="T8" fmla="*/ 0 w 171"/>
                    <a:gd name="T9" fmla="*/ 1 h 199"/>
                    <a:gd name="T10" fmla="*/ 0 w 171"/>
                    <a:gd name="T11" fmla="*/ 1 h 199"/>
                    <a:gd name="T12" fmla="*/ 0 w 171"/>
                    <a:gd name="T13" fmla="*/ 1 h 199"/>
                    <a:gd name="T14" fmla="*/ 0 w 171"/>
                    <a:gd name="T15" fmla="*/ 1 h 199"/>
                    <a:gd name="T16" fmla="*/ 0 w 171"/>
                    <a:gd name="T17" fmla="*/ 1 h 199"/>
                    <a:gd name="T18" fmla="*/ 0 w 171"/>
                    <a:gd name="T19" fmla="*/ 1 h 199"/>
                    <a:gd name="T20" fmla="*/ 0 w 171"/>
                    <a:gd name="T21" fmla="*/ 1 h 199"/>
                    <a:gd name="T22" fmla="*/ 0 w 171"/>
                    <a:gd name="T23" fmla="*/ 1 h 199"/>
                    <a:gd name="T24" fmla="*/ 0 w 171"/>
                    <a:gd name="T25" fmla="*/ 1 h 199"/>
                    <a:gd name="T26" fmla="*/ 0 w 171"/>
                    <a:gd name="T27" fmla="*/ 1 h 199"/>
                    <a:gd name="T28" fmla="*/ 0 w 171"/>
                    <a:gd name="T29" fmla="*/ 1 h 199"/>
                    <a:gd name="T30" fmla="*/ 0 w 171"/>
                    <a:gd name="T31" fmla="*/ 1 h 199"/>
                    <a:gd name="T32" fmla="*/ 0 w 171"/>
                    <a:gd name="T33" fmla="*/ 1 h 199"/>
                    <a:gd name="T34" fmla="*/ 0 w 171"/>
                    <a:gd name="T35" fmla="*/ 1 h 199"/>
                    <a:gd name="T36" fmla="*/ 0 w 171"/>
                    <a:gd name="T37" fmla="*/ 1 h 199"/>
                    <a:gd name="T38" fmla="*/ 0 w 171"/>
                    <a:gd name="T39" fmla="*/ 1 h 199"/>
                    <a:gd name="T40" fmla="*/ 0 w 171"/>
                    <a:gd name="T41" fmla="*/ 1 h 199"/>
                    <a:gd name="T42" fmla="*/ 0 w 171"/>
                    <a:gd name="T43" fmla="*/ 1 h 199"/>
                    <a:gd name="T44" fmla="*/ 0 w 171"/>
                    <a:gd name="T45" fmla="*/ 1 h 199"/>
                    <a:gd name="T46" fmla="*/ 0 w 171"/>
                    <a:gd name="T47" fmla="*/ 1 h 199"/>
                    <a:gd name="T48" fmla="*/ 0 w 171"/>
                    <a:gd name="T49" fmla="*/ 1 h 199"/>
                    <a:gd name="T50" fmla="*/ 0 w 171"/>
                    <a:gd name="T51" fmla="*/ 1 h 199"/>
                    <a:gd name="T52" fmla="*/ 0 w 171"/>
                    <a:gd name="T53" fmla="*/ 1 h 199"/>
                    <a:gd name="T54" fmla="*/ 0 w 171"/>
                    <a:gd name="T55" fmla="*/ 1 h 199"/>
                    <a:gd name="T56" fmla="*/ 0 w 171"/>
                    <a:gd name="T57" fmla="*/ 1 h 199"/>
                    <a:gd name="T58" fmla="*/ 0 w 171"/>
                    <a:gd name="T59" fmla="*/ 1 h 199"/>
                    <a:gd name="T60" fmla="*/ 0 w 171"/>
                    <a:gd name="T61" fmla="*/ 1 h 199"/>
                    <a:gd name="T62" fmla="*/ 0 w 171"/>
                    <a:gd name="T63" fmla="*/ 1 h 199"/>
                    <a:gd name="T64" fmla="*/ 0 w 171"/>
                    <a:gd name="T65" fmla="*/ 1 h 199"/>
                    <a:gd name="T66" fmla="*/ 0 w 171"/>
                    <a:gd name="T67" fmla="*/ 1 h 199"/>
                    <a:gd name="T68" fmla="*/ 0 w 171"/>
                    <a:gd name="T69" fmla="*/ 0 h 199"/>
                    <a:gd name="T70" fmla="*/ 0 w 171"/>
                    <a:gd name="T71" fmla="*/ 1 h 199"/>
                    <a:gd name="T72" fmla="*/ 0 w 171"/>
                    <a:gd name="T73" fmla="*/ 1 h 199"/>
                    <a:gd name="T74" fmla="*/ 0 w 171"/>
                    <a:gd name="T75" fmla="*/ 1 h 199"/>
                    <a:gd name="T76" fmla="*/ 0 w 171"/>
                    <a:gd name="T77" fmla="*/ 1 h 199"/>
                    <a:gd name="T78" fmla="*/ 0 w 171"/>
                    <a:gd name="T79" fmla="*/ 1 h 199"/>
                    <a:gd name="T80" fmla="*/ 0 w 171"/>
                    <a:gd name="T81" fmla="*/ 1 h 19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71"/>
                    <a:gd name="T124" fmla="*/ 0 h 199"/>
                    <a:gd name="T125" fmla="*/ 171 w 171"/>
                    <a:gd name="T126" fmla="*/ 199 h 19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71" h="199">
                      <a:moveTo>
                        <a:pt x="3" y="87"/>
                      </a:moveTo>
                      <a:lnTo>
                        <a:pt x="2" y="97"/>
                      </a:lnTo>
                      <a:lnTo>
                        <a:pt x="2" y="111"/>
                      </a:lnTo>
                      <a:lnTo>
                        <a:pt x="4" y="117"/>
                      </a:lnTo>
                      <a:lnTo>
                        <a:pt x="6" y="123"/>
                      </a:lnTo>
                      <a:lnTo>
                        <a:pt x="9" y="125"/>
                      </a:lnTo>
                      <a:lnTo>
                        <a:pt x="12" y="133"/>
                      </a:lnTo>
                      <a:lnTo>
                        <a:pt x="12" y="141"/>
                      </a:lnTo>
                      <a:lnTo>
                        <a:pt x="15" y="151"/>
                      </a:lnTo>
                      <a:lnTo>
                        <a:pt x="16" y="157"/>
                      </a:lnTo>
                      <a:lnTo>
                        <a:pt x="17" y="165"/>
                      </a:lnTo>
                      <a:lnTo>
                        <a:pt x="19" y="178"/>
                      </a:lnTo>
                      <a:lnTo>
                        <a:pt x="23" y="186"/>
                      </a:lnTo>
                      <a:lnTo>
                        <a:pt x="37" y="198"/>
                      </a:lnTo>
                      <a:lnTo>
                        <a:pt x="53" y="199"/>
                      </a:lnTo>
                      <a:lnTo>
                        <a:pt x="75" y="195"/>
                      </a:lnTo>
                      <a:lnTo>
                        <a:pt x="103" y="191"/>
                      </a:lnTo>
                      <a:lnTo>
                        <a:pt x="119" y="185"/>
                      </a:lnTo>
                      <a:lnTo>
                        <a:pt x="127" y="175"/>
                      </a:lnTo>
                      <a:lnTo>
                        <a:pt x="133" y="165"/>
                      </a:lnTo>
                      <a:lnTo>
                        <a:pt x="136" y="155"/>
                      </a:lnTo>
                      <a:lnTo>
                        <a:pt x="152" y="143"/>
                      </a:lnTo>
                      <a:lnTo>
                        <a:pt x="167" y="112"/>
                      </a:lnTo>
                      <a:lnTo>
                        <a:pt x="169" y="103"/>
                      </a:lnTo>
                      <a:lnTo>
                        <a:pt x="166" y="88"/>
                      </a:lnTo>
                      <a:lnTo>
                        <a:pt x="170" y="86"/>
                      </a:lnTo>
                      <a:lnTo>
                        <a:pt x="171" y="81"/>
                      </a:lnTo>
                      <a:lnTo>
                        <a:pt x="166" y="75"/>
                      </a:lnTo>
                      <a:lnTo>
                        <a:pt x="165" y="56"/>
                      </a:lnTo>
                      <a:lnTo>
                        <a:pt x="161" y="49"/>
                      </a:lnTo>
                      <a:lnTo>
                        <a:pt x="148" y="40"/>
                      </a:lnTo>
                      <a:lnTo>
                        <a:pt x="136" y="17"/>
                      </a:lnTo>
                      <a:lnTo>
                        <a:pt x="112" y="2"/>
                      </a:lnTo>
                      <a:lnTo>
                        <a:pt x="73" y="2"/>
                      </a:lnTo>
                      <a:lnTo>
                        <a:pt x="38" y="0"/>
                      </a:lnTo>
                      <a:lnTo>
                        <a:pt x="8" y="32"/>
                      </a:lnTo>
                      <a:lnTo>
                        <a:pt x="4" y="54"/>
                      </a:lnTo>
                      <a:lnTo>
                        <a:pt x="0" y="73"/>
                      </a:lnTo>
                      <a:lnTo>
                        <a:pt x="4" y="73"/>
                      </a:lnTo>
                      <a:lnTo>
                        <a:pt x="4" y="78"/>
                      </a:lnTo>
                      <a:lnTo>
                        <a:pt x="3" y="87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" name="Freeform 42"/>
                <p:cNvSpPr>
                  <a:spLocks/>
                </p:cNvSpPr>
                <p:nvPr/>
              </p:nvSpPr>
              <p:spPr bwMode="auto">
                <a:xfrm>
                  <a:off x="5347" y="0"/>
                  <a:ext cx="80" cy="105"/>
                </a:xfrm>
                <a:custGeom>
                  <a:avLst/>
                  <a:gdLst>
                    <a:gd name="T0" fmla="*/ 0 w 173"/>
                    <a:gd name="T1" fmla="*/ 1 h 206"/>
                    <a:gd name="T2" fmla="*/ 0 w 173"/>
                    <a:gd name="T3" fmla="*/ 1 h 206"/>
                    <a:gd name="T4" fmla="*/ 0 w 173"/>
                    <a:gd name="T5" fmla="*/ 0 h 206"/>
                    <a:gd name="T6" fmla="*/ 0 w 173"/>
                    <a:gd name="T7" fmla="*/ 1 h 206"/>
                    <a:gd name="T8" fmla="*/ 0 w 173"/>
                    <a:gd name="T9" fmla="*/ 1 h 206"/>
                    <a:gd name="T10" fmla="*/ 0 w 173"/>
                    <a:gd name="T11" fmla="*/ 1 h 206"/>
                    <a:gd name="T12" fmla="*/ 0 w 173"/>
                    <a:gd name="T13" fmla="*/ 1 h 206"/>
                    <a:gd name="T14" fmla="*/ 0 w 173"/>
                    <a:gd name="T15" fmla="*/ 1 h 206"/>
                    <a:gd name="T16" fmla="*/ 0 w 173"/>
                    <a:gd name="T17" fmla="*/ 1 h 206"/>
                    <a:gd name="T18" fmla="*/ 0 w 173"/>
                    <a:gd name="T19" fmla="*/ 1 h 206"/>
                    <a:gd name="T20" fmla="*/ 0 w 173"/>
                    <a:gd name="T21" fmla="*/ 1 h 206"/>
                    <a:gd name="T22" fmla="*/ 0 w 173"/>
                    <a:gd name="T23" fmla="*/ 1 h 206"/>
                    <a:gd name="T24" fmla="*/ 0 w 173"/>
                    <a:gd name="T25" fmla="*/ 1 h 206"/>
                    <a:gd name="T26" fmla="*/ 0 w 173"/>
                    <a:gd name="T27" fmla="*/ 1 h 206"/>
                    <a:gd name="T28" fmla="*/ 0 w 173"/>
                    <a:gd name="T29" fmla="*/ 1 h 206"/>
                    <a:gd name="T30" fmla="*/ 0 w 173"/>
                    <a:gd name="T31" fmla="*/ 1 h 206"/>
                    <a:gd name="T32" fmla="*/ 0 w 173"/>
                    <a:gd name="T33" fmla="*/ 1 h 206"/>
                    <a:gd name="T34" fmla="*/ 0 w 173"/>
                    <a:gd name="T35" fmla="*/ 1 h 206"/>
                    <a:gd name="T36" fmla="*/ 0 w 173"/>
                    <a:gd name="T37" fmla="*/ 1 h 206"/>
                    <a:gd name="T38" fmla="*/ 0 w 173"/>
                    <a:gd name="T39" fmla="*/ 1 h 206"/>
                    <a:gd name="T40" fmla="*/ 0 w 173"/>
                    <a:gd name="T41" fmla="*/ 1 h 206"/>
                    <a:gd name="T42" fmla="*/ 0 w 173"/>
                    <a:gd name="T43" fmla="*/ 1 h 206"/>
                    <a:gd name="T44" fmla="*/ 0 w 173"/>
                    <a:gd name="T45" fmla="*/ 1 h 206"/>
                    <a:gd name="T46" fmla="*/ 0 w 173"/>
                    <a:gd name="T47" fmla="*/ 1 h 206"/>
                    <a:gd name="T48" fmla="*/ 0 w 173"/>
                    <a:gd name="T49" fmla="*/ 1 h 206"/>
                    <a:gd name="T50" fmla="*/ 0 w 173"/>
                    <a:gd name="T51" fmla="*/ 1 h 206"/>
                    <a:gd name="T52" fmla="*/ 0 w 173"/>
                    <a:gd name="T53" fmla="*/ 1 h 206"/>
                    <a:gd name="T54" fmla="*/ 0 w 173"/>
                    <a:gd name="T55" fmla="*/ 1 h 206"/>
                    <a:gd name="T56" fmla="*/ 0 w 173"/>
                    <a:gd name="T57" fmla="*/ 1 h 206"/>
                    <a:gd name="T58" fmla="*/ 0 w 173"/>
                    <a:gd name="T59" fmla="*/ 1 h 206"/>
                    <a:gd name="T60" fmla="*/ 0 w 173"/>
                    <a:gd name="T61" fmla="*/ 1 h 206"/>
                    <a:gd name="T62" fmla="*/ 0 w 173"/>
                    <a:gd name="T63" fmla="*/ 1 h 206"/>
                    <a:gd name="T64" fmla="*/ 0 w 173"/>
                    <a:gd name="T65" fmla="*/ 1 h 206"/>
                    <a:gd name="T66" fmla="*/ 0 w 173"/>
                    <a:gd name="T67" fmla="*/ 1 h 206"/>
                    <a:gd name="T68" fmla="*/ 0 w 173"/>
                    <a:gd name="T69" fmla="*/ 1 h 20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73"/>
                    <a:gd name="T106" fmla="*/ 0 h 206"/>
                    <a:gd name="T107" fmla="*/ 173 w 173"/>
                    <a:gd name="T108" fmla="*/ 206 h 20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73" h="206">
                      <a:moveTo>
                        <a:pt x="5" y="65"/>
                      </a:moveTo>
                      <a:lnTo>
                        <a:pt x="2" y="55"/>
                      </a:lnTo>
                      <a:lnTo>
                        <a:pt x="7" y="46"/>
                      </a:lnTo>
                      <a:lnTo>
                        <a:pt x="17" y="25"/>
                      </a:lnTo>
                      <a:lnTo>
                        <a:pt x="32" y="13"/>
                      </a:lnTo>
                      <a:lnTo>
                        <a:pt x="47" y="0"/>
                      </a:lnTo>
                      <a:lnTo>
                        <a:pt x="119" y="3"/>
                      </a:lnTo>
                      <a:lnTo>
                        <a:pt x="146" y="15"/>
                      </a:lnTo>
                      <a:lnTo>
                        <a:pt x="167" y="33"/>
                      </a:lnTo>
                      <a:lnTo>
                        <a:pt x="172" y="52"/>
                      </a:lnTo>
                      <a:lnTo>
                        <a:pt x="173" y="64"/>
                      </a:lnTo>
                      <a:lnTo>
                        <a:pt x="173" y="76"/>
                      </a:lnTo>
                      <a:lnTo>
                        <a:pt x="170" y="82"/>
                      </a:lnTo>
                      <a:lnTo>
                        <a:pt x="171" y="92"/>
                      </a:lnTo>
                      <a:lnTo>
                        <a:pt x="170" y="96"/>
                      </a:lnTo>
                      <a:lnTo>
                        <a:pt x="170" y="102"/>
                      </a:lnTo>
                      <a:lnTo>
                        <a:pt x="170" y="113"/>
                      </a:lnTo>
                      <a:lnTo>
                        <a:pt x="168" y="120"/>
                      </a:lnTo>
                      <a:lnTo>
                        <a:pt x="158" y="142"/>
                      </a:lnTo>
                      <a:lnTo>
                        <a:pt x="151" y="155"/>
                      </a:lnTo>
                      <a:lnTo>
                        <a:pt x="138" y="164"/>
                      </a:lnTo>
                      <a:lnTo>
                        <a:pt x="136" y="165"/>
                      </a:lnTo>
                      <a:lnTo>
                        <a:pt x="131" y="179"/>
                      </a:lnTo>
                      <a:lnTo>
                        <a:pt x="120" y="194"/>
                      </a:lnTo>
                      <a:lnTo>
                        <a:pt x="94" y="203"/>
                      </a:lnTo>
                      <a:lnTo>
                        <a:pt x="80" y="206"/>
                      </a:lnTo>
                      <a:lnTo>
                        <a:pt x="65" y="203"/>
                      </a:lnTo>
                      <a:lnTo>
                        <a:pt x="71" y="198"/>
                      </a:lnTo>
                      <a:lnTo>
                        <a:pt x="76" y="189"/>
                      </a:lnTo>
                      <a:lnTo>
                        <a:pt x="68" y="181"/>
                      </a:lnTo>
                      <a:lnTo>
                        <a:pt x="62" y="180"/>
                      </a:lnTo>
                      <a:lnTo>
                        <a:pt x="56" y="178"/>
                      </a:lnTo>
                      <a:lnTo>
                        <a:pt x="48" y="178"/>
                      </a:lnTo>
                      <a:lnTo>
                        <a:pt x="50" y="175"/>
                      </a:lnTo>
                      <a:lnTo>
                        <a:pt x="57" y="175"/>
                      </a:lnTo>
                      <a:lnTo>
                        <a:pt x="65" y="174"/>
                      </a:lnTo>
                      <a:lnTo>
                        <a:pt x="63" y="169"/>
                      </a:lnTo>
                      <a:lnTo>
                        <a:pt x="59" y="168"/>
                      </a:lnTo>
                      <a:lnTo>
                        <a:pt x="56" y="166"/>
                      </a:lnTo>
                      <a:lnTo>
                        <a:pt x="59" y="160"/>
                      </a:lnTo>
                      <a:lnTo>
                        <a:pt x="61" y="148"/>
                      </a:lnTo>
                      <a:lnTo>
                        <a:pt x="63" y="148"/>
                      </a:lnTo>
                      <a:lnTo>
                        <a:pt x="64" y="143"/>
                      </a:lnTo>
                      <a:lnTo>
                        <a:pt x="61" y="141"/>
                      </a:lnTo>
                      <a:lnTo>
                        <a:pt x="58" y="141"/>
                      </a:lnTo>
                      <a:lnTo>
                        <a:pt x="55" y="143"/>
                      </a:lnTo>
                      <a:lnTo>
                        <a:pt x="53" y="141"/>
                      </a:lnTo>
                      <a:lnTo>
                        <a:pt x="55" y="133"/>
                      </a:lnTo>
                      <a:lnTo>
                        <a:pt x="59" y="134"/>
                      </a:lnTo>
                      <a:lnTo>
                        <a:pt x="59" y="131"/>
                      </a:lnTo>
                      <a:lnTo>
                        <a:pt x="56" y="127"/>
                      </a:lnTo>
                      <a:lnTo>
                        <a:pt x="63" y="92"/>
                      </a:lnTo>
                      <a:lnTo>
                        <a:pt x="67" y="86"/>
                      </a:lnTo>
                      <a:lnTo>
                        <a:pt x="65" y="84"/>
                      </a:lnTo>
                      <a:lnTo>
                        <a:pt x="71" y="76"/>
                      </a:lnTo>
                      <a:lnTo>
                        <a:pt x="116" y="70"/>
                      </a:lnTo>
                      <a:lnTo>
                        <a:pt x="127" y="27"/>
                      </a:lnTo>
                      <a:lnTo>
                        <a:pt x="74" y="15"/>
                      </a:lnTo>
                      <a:lnTo>
                        <a:pt x="31" y="19"/>
                      </a:lnTo>
                      <a:lnTo>
                        <a:pt x="19" y="43"/>
                      </a:lnTo>
                      <a:lnTo>
                        <a:pt x="15" y="58"/>
                      </a:lnTo>
                      <a:lnTo>
                        <a:pt x="14" y="58"/>
                      </a:lnTo>
                      <a:lnTo>
                        <a:pt x="17" y="64"/>
                      </a:lnTo>
                      <a:lnTo>
                        <a:pt x="14" y="79"/>
                      </a:lnTo>
                      <a:lnTo>
                        <a:pt x="10" y="81"/>
                      </a:lnTo>
                      <a:lnTo>
                        <a:pt x="11" y="85"/>
                      </a:lnTo>
                      <a:lnTo>
                        <a:pt x="4" y="98"/>
                      </a:lnTo>
                      <a:lnTo>
                        <a:pt x="5" y="88"/>
                      </a:lnTo>
                      <a:lnTo>
                        <a:pt x="4" y="84"/>
                      </a:lnTo>
                      <a:lnTo>
                        <a:pt x="0" y="83"/>
                      </a:lnTo>
                      <a:lnTo>
                        <a:pt x="5" y="65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" name="Freeform 43"/>
                <p:cNvSpPr>
                  <a:spLocks/>
                </p:cNvSpPr>
                <p:nvPr/>
              </p:nvSpPr>
              <p:spPr bwMode="auto">
                <a:xfrm>
                  <a:off x="5386" y="57"/>
                  <a:ext cx="17" cy="9"/>
                </a:xfrm>
                <a:custGeom>
                  <a:avLst/>
                  <a:gdLst>
                    <a:gd name="T0" fmla="*/ 0 w 58"/>
                    <a:gd name="T1" fmla="*/ 0 h 27"/>
                    <a:gd name="T2" fmla="*/ 0 w 58"/>
                    <a:gd name="T3" fmla="*/ 0 h 27"/>
                    <a:gd name="T4" fmla="*/ 0 w 58"/>
                    <a:gd name="T5" fmla="*/ 0 h 27"/>
                    <a:gd name="T6" fmla="*/ 0 w 58"/>
                    <a:gd name="T7" fmla="*/ 0 h 27"/>
                    <a:gd name="T8" fmla="*/ 0 w 58"/>
                    <a:gd name="T9" fmla="*/ 0 h 27"/>
                    <a:gd name="T10" fmla="*/ 0 w 58"/>
                    <a:gd name="T11" fmla="*/ 0 h 27"/>
                    <a:gd name="T12" fmla="*/ 0 w 58"/>
                    <a:gd name="T13" fmla="*/ 0 h 27"/>
                    <a:gd name="T14" fmla="*/ 0 w 58"/>
                    <a:gd name="T15" fmla="*/ 0 h 27"/>
                    <a:gd name="T16" fmla="*/ 0 w 58"/>
                    <a:gd name="T17" fmla="*/ 0 h 27"/>
                    <a:gd name="T18" fmla="*/ 0 w 58"/>
                    <a:gd name="T19" fmla="*/ 0 h 27"/>
                    <a:gd name="T20" fmla="*/ 0 w 58"/>
                    <a:gd name="T21" fmla="*/ 0 h 27"/>
                    <a:gd name="T22" fmla="*/ 0 w 58"/>
                    <a:gd name="T23" fmla="*/ 0 h 27"/>
                    <a:gd name="T24" fmla="*/ 0 w 58"/>
                    <a:gd name="T25" fmla="*/ 0 h 27"/>
                    <a:gd name="T26" fmla="*/ 0 w 58"/>
                    <a:gd name="T27" fmla="*/ 0 h 27"/>
                    <a:gd name="T28" fmla="*/ 0 w 58"/>
                    <a:gd name="T29" fmla="*/ 0 h 27"/>
                    <a:gd name="T30" fmla="*/ 0 w 58"/>
                    <a:gd name="T31" fmla="*/ 0 h 27"/>
                    <a:gd name="T32" fmla="*/ 0 w 58"/>
                    <a:gd name="T33" fmla="*/ 0 h 27"/>
                    <a:gd name="T34" fmla="*/ 0 w 58"/>
                    <a:gd name="T35" fmla="*/ 0 h 2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8"/>
                    <a:gd name="T55" fmla="*/ 0 h 27"/>
                    <a:gd name="T56" fmla="*/ 58 w 58"/>
                    <a:gd name="T57" fmla="*/ 27 h 2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8" h="27">
                      <a:moveTo>
                        <a:pt x="16" y="0"/>
                      </a:moveTo>
                      <a:lnTo>
                        <a:pt x="18" y="12"/>
                      </a:lnTo>
                      <a:lnTo>
                        <a:pt x="0" y="18"/>
                      </a:lnTo>
                      <a:lnTo>
                        <a:pt x="10" y="26"/>
                      </a:lnTo>
                      <a:lnTo>
                        <a:pt x="15" y="21"/>
                      </a:lnTo>
                      <a:lnTo>
                        <a:pt x="24" y="24"/>
                      </a:lnTo>
                      <a:lnTo>
                        <a:pt x="24" y="27"/>
                      </a:lnTo>
                      <a:lnTo>
                        <a:pt x="37" y="27"/>
                      </a:lnTo>
                      <a:lnTo>
                        <a:pt x="34" y="24"/>
                      </a:lnTo>
                      <a:lnTo>
                        <a:pt x="25" y="21"/>
                      </a:lnTo>
                      <a:lnTo>
                        <a:pt x="43" y="14"/>
                      </a:lnTo>
                      <a:lnTo>
                        <a:pt x="37" y="11"/>
                      </a:lnTo>
                      <a:lnTo>
                        <a:pt x="54" y="9"/>
                      </a:lnTo>
                      <a:lnTo>
                        <a:pt x="58" y="3"/>
                      </a:lnTo>
                      <a:lnTo>
                        <a:pt x="52" y="3"/>
                      </a:lnTo>
                      <a:lnTo>
                        <a:pt x="43" y="2"/>
                      </a:lnTo>
                      <a:lnTo>
                        <a:pt x="28" y="2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" name="Freeform 44"/>
                <p:cNvSpPr>
                  <a:spLocks/>
                </p:cNvSpPr>
                <p:nvPr/>
              </p:nvSpPr>
              <p:spPr bwMode="auto">
                <a:xfrm>
                  <a:off x="5385" y="43"/>
                  <a:ext cx="15" cy="6"/>
                </a:xfrm>
                <a:custGeom>
                  <a:avLst/>
                  <a:gdLst>
                    <a:gd name="T0" fmla="*/ 0 w 47"/>
                    <a:gd name="T1" fmla="*/ 0 h 17"/>
                    <a:gd name="T2" fmla="*/ 0 w 47"/>
                    <a:gd name="T3" fmla="*/ 0 h 17"/>
                    <a:gd name="T4" fmla="*/ 0 w 47"/>
                    <a:gd name="T5" fmla="*/ 0 h 17"/>
                    <a:gd name="T6" fmla="*/ 0 w 47"/>
                    <a:gd name="T7" fmla="*/ 0 h 17"/>
                    <a:gd name="T8" fmla="*/ 0 w 47"/>
                    <a:gd name="T9" fmla="*/ 0 h 17"/>
                    <a:gd name="T10" fmla="*/ 0 w 47"/>
                    <a:gd name="T11" fmla="*/ 0 h 17"/>
                    <a:gd name="T12" fmla="*/ 0 w 47"/>
                    <a:gd name="T13" fmla="*/ 0 h 17"/>
                    <a:gd name="T14" fmla="*/ 0 w 47"/>
                    <a:gd name="T15" fmla="*/ 0 h 17"/>
                    <a:gd name="T16" fmla="*/ 0 w 47"/>
                    <a:gd name="T17" fmla="*/ 0 h 17"/>
                    <a:gd name="T18" fmla="*/ 0 w 47"/>
                    <a:gd name="T19" fmla="*/ 0 h 17"/>
                    <a:gd name="T20" fmla="*/ 0 w 47"/>
                    <a:gd name="T21" fmla="*/ 0 h 17"/>
                    <a:gd name="T22" fmla="*/ 0 w 47"/>
                    <a:gd name="T23" fmla="*/ 0 h 17"/>
                    <a:gd name="T24" fmla="*/ 0 w 47"/>
                    <a:gd name="T25" fmla="*/ 0 h 17"/>
                    <a:gd name="T26" fmla="*/ 0 w 47"/>
                    <a:gd name="T27" fmla="*/ 0 h 17"/>
                    <a:gd name="T28" fmla="*/ 0 w 47"/>
                    <a:gd name="T29" fmla="*/ 0 h 17"/>
                    <a:gd name="T30" fmla="*/ 0 w 47"/>
                    <a:gd name="T31" fmla="*/ 0 h 17"/>
                    <a:gd name="T32" fmla="*/ 0 w 4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7"/>
                    <a:gd name="T52" fmla="*/ 0 h 17"/>
                    <a:gd name="T53" fmla="*/ 47 w 47"/>
                    <a:gd name="T54" fmla="*/ 17 h 1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7" h="17">
                      <a:moveTo>
                        <a:pt x="2" y="17"/>
                      </a:moveTo>
                      <a:lnTo>
                        <a:pt x="0" y="11"/>
                      </a:lnTo>
                      <a:lnTo>
                        <a:pt x="5" y="3"/>
                      </a:lnTo>
                      <a:lnTo>
                        <a:pt x="20" y="0"/>
                      </a:lnTo>
                      <a:lnTo>
                        <a:pt x="33" y="0"/>
                      </a:lnTo>
                      <a:lnTo>
                        <a:pt x="36" y="3"/>
                      </a:lnTo>
                      <a:lnTo>
                        <a:pt x="45" y="8"/>
                      </a:lnTo>
                      <a:lnTo>
                        <a:pt x="47" y="17"/>
                      </a:lnTo>
                      <a:lnTo>
                        <a:pt x="42" y="15"/>
                      </a:lnTo>
                      <a:lnTo>
                        <a:pt x="33" y="5"/>
                      </a:lnTo>
                      <a:lnTo>
                        <a:pt x="26" y="5"/>
                      </a:lnTo>
                      <a:lnTo>
                        <a:pt x="29" y="12"/>
                      </a:lnTo>
                      <a:lnTo>
                        <a:pt x="26" y="17"/>
                      </a:lnTo>
                      <a:lnTo>
                        <a:pt x="18" y="17"/>
                      </a:lnTo>
                      <a:lnTo>
                        <a:pt x="12" y="15"/>
                      </a:lnTo>
                      <a:lnTo>
                        <a:pt x="12" y="8"/>
                      </a:lnTo>
                      <a:lnTo>
                        <a:pt x="2" y="17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7" name="Freeform 45"/>
                <p:cNvSpPr>
                  <a:spLocks/>
                </p:cNvSpPr>
                <p:nvPr/>
              </p:nvSpPr>
              <p:spPr bwMode="auto">
                <a:xfrm>
                  <a:off x="5387" y="45"/>
                  <a:ext cx="11" cy="6"/>
                </a:xfrm>
                <a:custGeom>
                  <a:avLst/>
                  <a:gdLst>
                    <a:gd name="T0" fmla="*/ 0 w 36"/>
                    <a:gd name="T1" fmla="*/ 0 h 18"/>
                    <a:gd name="T2" fmla="*/ 0 w 36"/>
                    <a:gd name="T3" fmla="*/ 0 h 18"/>
                    <a:gd name="T4" fmla="*/ 0 w 36"/>
                    <a:gd name="T5" fmla="*/ 0 h 18"/>
                    <a:gd name="T6" fmla="*/ 0 w 36"/>
                    <a:gd name="T7" fmla="*/ 0 h 18"/>
                    <a:gd name="T8" fmla="*/ 0 w 36"/>
                    <a:gd name="T9" fmla="*/ 0 h 18"/>
                    <a:gd name="T10" fmla="*/ 0 w 36"/>
                    <a:gd name="T11" fmla="*/ 0 h 18"/>
                    <a:gd name="T12" fmla="*/ 0 w 36"/>
                    <a:gd name="T13" fmla="*/ 0 h 18"/>
                    <a:gd name="T14" fmla="*/ 0 w 36"/>
                    <a:gd name="T15" fmla="*/ 0 h 18"/>
                    <a:gd name="T16" fmla="*/ 0 w 36"/>
                    <a:gd name="T17" fmla="*/ 0 h 18"/>
                    <a:gd name="T18" fmla="*/ 0 w 36"/>
                    <a:gd name="T19" fmla="*/ 0 h 18"/>
                    <a:gd name="T20" fmla="*/ 0 w 36"/>
                    <a:gd name="T21" fmla="*/ 0 h 18"/>
                    <a:gd name="T22" fmla="*/ 0 w 36"/>
                    <a:gd name="T23" fmla="*/ 0 h 1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6"/>
                    <a:gd name="T37" fmla="*/ 0 h 18"/>
                    <a:gd name="T38" fmla="*/ 36 w 36"/>
                    <a:gd name="T39" fmla="*/ 18 h 1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6" h="18">
                      <a:moveTo>
                        <a:pt x="0" y="12"/>
                      </a:moveTo>
                      <a:lnTo>
                        <a:pt x="7" y="18"/>
                      </a:lnTo>
                      <a:lnTo>
                        <a:pt x="16" y="18"/>
                      </a:lnTo>
                      <a:lnTo>
                        <a:pt x="31" y="15"/>
                      </a:lnTo>
                      <a:lnTo>
                        <a:pt x="36" y="12"/>
                      </a:lnTo>
                      <a:lnTo>
                        <a:pt x="25" y="0"/>
                      </a:lnTo>
                      <a:lnTo>
                        <a:pt x="22" y="1"/>
                      </a:lnTo>
                      <a:lnTo>
                        <a:pt x="24" y="9"/>
                      </a:lnTo>
                      <a:lnTo>
                        <a:pt x="21" y="13"/>
                      </a:lnTo>
                      <a:lnTo>
                        <a:pt x="9" y="10"/>
                      </a:lnTo>
                      <a:lnTo>
                        <a:pt x="9" y="4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8" name="Freeform 46"/>
                <p:cNvSpPr>
                  <a:spLocks/>
                </p:cNvSpPr>
                <p:nvPr/>
              </p:nvSpPr>
              <p:spPr bwMode="auto">
                <a:xfrm>
                  <a:off x="5350" y="38"/>
                  <a:ext cx="19" cy="69"/>
                </a:xfrm>
                <a:custGeom>
                  <a:avLst/>
                  <a:gdLst>
                    <a:gd name="T0" fmla="*/ 0 w 64"/>
                    <a:gd name="T1" fmla="*/ 0 h 200"/>
                    <a:gd name="T2" fmla="*/ 0 w 64"/>
                    <a:gd name="T3" fmla="*/ 0 h 200"/>
                    <a:gd name="T4" fmla="*/ 0 w 64"/>
                    <a:gd name="T5" fmla="*/ 0 h 200"/>
                    <a:gd name="T6" fmla="*/ 0 w 64"/>
                    <a:gd name="T7" fmla="*/ 0 h 200"/>
                    <a:gd name="T8" fmla="*/ 0 w 64"/>
                    <a:gd name="T9" fmla="*/ 0 h 200"/>
                    <a:gd name="T10" fmla="*/ 0 w 64"/>
                    <a:gd name="T11" fmla="*/ 0 h 200"/>
                    <a:gd name="T12" fmla="*/ 0 w 64"/>
                    <a:gd name="T13" fmla="*/ 0 h 200"/>
                    <a:gd name="T14" fmla="*/ 0 w 64"/>
                    <a:gd name="T15" fmla="*/ 0 h 200"/>
                    <a:gd name="T16" fmla="*/ 0 w 64"/>
                    <a:gd name="T17" fmla="*/ 0 h 200"/>
                    <a:gd name="T18" fmla="*/ 0 w 64"/>
                    <a:gd name="T19" fmla="*/ 0 h 200"/>
                    <a:gd name="T20" fmla="*/ 0 w 64"/>
                    <a:gd name="T21" fmla="*/ 0 h 200"/>
                    <a:gd name="T22" fmla="*/ 0 w 64"/>
                    <a:gd name="T23" fmla="*/ 0 h 200"/>
                    <a:gd name="T24" fmla="*/ 0 w 64"/>
                    <a:gd name="T25" fmla="*/ 0 h 200"/>
                    <a:gd name="T26" fmla="*/ 0 w 64"/>
                    <a:gd name="T27" fmla="*/ 0 h 200"/>
                    <a:gd name="T28" fmla="*/ 0 w 64"/>
                    <a:gd name="T29" fmla="*/ 0 h 200"/>
                    <a:gd name="T30" fmla="*/ 0 w 64"/>
                    <a:gd name="T31" fmla="*/ 0 h 200"/>
                    <a:gd name="T32" fmla="*/ 0 w 64"/>
                    <a:gd name="T33" fmla="*/ 0 h 200"/>
                    <a:gd name="T34" fmla="*/ 0 w 64"/>
                    <a:gd name="T35" fmla="*/ 0 h 200"/>
                    <a:gd name="T36" fmla="*/ 0 w 64"/>
                    <a:gd name="T37" fmla="*/ 0 h 200"/>
                    <a:gd name="T38" fmla="*/ 0 w 64"/>
                    <a:gd name="T39" fmla="*/ 0 h 200"/>
                    <a:gd name="T40" fmla="*/ 0 w 64"/>
                    <a:gd name="T41" fmla="*/ 0 h 200"/>
                    <a:gd name="T42" fmla="*/ 0 w 64"/>
                    <a:gd name="T43" fmla="*/ 0 h 200"/>
                    <a:gd name="T44" fmla="*/ 0 w 64"/>
                    <a:gd name="T45" fmla="*/ 0 h 200"/>
                    <a:gd name="T46" fmla="*/ 0 w 64"/>
                    <a:gd name="T47" fmla="*/ 0 h 200"/>
                    <a:gd name="T48" fmla="*/ 0 w 64"/>
                    <a:gd name="T49" fmla="*/ 0 h 200"/>
                    <a:gd name="T50" fmla="*/ 0 w 64"/>
                    <a:gd name="T51" fmla="*/ 0 h 200"/>
                    <a:gd name="T52" fmla="*/ 0 w 64"/>
                    <a:gd name="T53" fmla="*/ 0 h 200"/>
                    <a:gd name="T54" fmla="*/ 0 w 64"/>
                    <a:gd name="T55" fmla="*/ 0 h 200"/>
                    <a:gd name="T56" fmla="*/ 0 w 64"/>
                    <a:gd name="T57" fmla="*/ 0 h 200"/>
                    <a:gd name="T58" fmla="*/ 0 w 64"/>
                    <a:gd name="T59" fmla="*/ 0 h 200"/>
                    <a:gd name="T60" fmla="*/ 0 w 64"/>
                    <a:gd name="T61" fmla="*/ 0 h 200"/>
                    <a:gd name="T62" fmla="*/ 0 w 64"/>
                    <a:gd name="T63" fmla="*/ 0 h 200"/>
                    <a:gd name="T64" fmla="*/ 0 w 64"/>
                    <a:gd name="T65" fmla="*/ 0 h 200"/>
                    <a:gd name="T66" fmla="*/ 0 w 64"/>
                    <a:gd name="T67" fmla="*/ 0 h 200"/>
                    <a:gd name="T68" fmla="*/ 0 w 64"/>
                    <a:gd name="T69" fmla="*/ 0 h 200"/>
                    <a:gd name="T70" fmla="*/ 0 w 64"/>
                    <a:gd name="T71" fmla="*/ 0 h 200"/>
                    <a:gd name="T72" fmla="*/ 0 w 64"/>
                    <a:gd name="T73" fmla="*/ 0 h 200"/>
                    <a:gd name="T74" fmla="*/ 0 w 64"/>
                    <a:gd name="T75" fmla="*/ 0 h 200"/>
                    <a:gd name="T76" fmla="*/ 0 w 64"/>
                    <a:gd name="T77" fmla="*/ 0 h 200"/>
                    <a:gd name="T78" fmla="*/ 0 w 64"/>
                    <a:gd name="T79" fmla="*/ 0 h 200"/>
                    <a:gd name="T80" fmla="*/ 0 w 64"/>
                    <a:gd name="T81" fmla="*/ 0 h 200"/>
                    <a:gd name="T82" fmla="*/ 0 w 64"/>
                    <a:gd name="T83" fmla="*/ 0 h 200"/>
                    <a:gd name="T84" fmla="*/ 0 w 64"/>
                    <a:gd name="T85" fmla="*/ 0 h 200"/>
                    <a:gd name="T86" fmla="*/ 0 w 64"/>
                    <a:gd name="T87" fmla="*/ 0 h 200"/>
                    <a:gd name="T88" fmla="*/ 0 w 64"/>
                    <a:gd name="T89" fmla="*/ 0 h 200"/>
                    <a:gd name="T90" fmla="*/ 0 w 64"/>
                    <a:gd name="T91" fmla="*/ 0 h 200"/>
                    <a:gd name="T92" fmla="*/ 0 w 64"/>
                    <a:gd name="T93" fmla="*/ 0 h 20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64"/>
                    <a:gd name="T142" fmla="*/ 0 h 200"/>
                    <a:gd name="T143" fmla="*/ 64 w 64"/>
                    <a:gd name="T144" fmla="*/ 200 h 200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64" h="200">
                      <a:moveTo>
                        <a:pt x="33" y="0"/>
                      </a:moveTo>
                      <a:lnTo>
                        <a:pt x="19" y="2"/>
                      </a:lnTo>
                      <a:lnTo>
                        <a:pt x="13" y="8"/>
                      </a:lnTo>
                      <a:lnTo>
                        <a:pt x="12" y="12"/>
                      </a:lnTo>
                      <a:lnTo>
                        <a:pt x="12" y="18"/>
                      </a:lnTo>
                      <a:lnTo>
                        <a:pt x="7" y="33"/>
                      </a:lnTo>
                      <a:lnTo>
                        <a:pt x="3" y="45"/>
                      </a:lnTo>
                      <a:lnTo>
                        <a:pt x="3" y="56"/>
                      </a:lnTo>
                      <a:lnTo>
                        <a:pt x="0" y="60"/>
                      </a:lnTo>
                      <a:lnTo>
                        <a:pt x="0" y="65"/>
                      </a:lnTo>
                      <a:lnTo>
                        <a:pt x="4" y="66"/>
                      </a:lnTo>
                      <a:lnTo>
                        <a:pt x="4" y="86"/>
                      </a:lnTo>
                      <a:lnTo>
                        <a:pt x="13" y="99"/>
                      </a:lnTo>
                      <a:lnTo>
                        <a:pt x="12" y="117"/>
                      </a:lnTo>
                      <a:lnTo>
                        <a:pt x="18" y="134"/>
                      </a:lnTo>
                      <a:lnTo>
                        <a:pt x="19" y="147"/>
                      </a:lnTo>
                      <a:lnTo>
                        <a:pt x="21" y="164"/>
                      </a:lnTo>
                      <a:lnTo>
                        <a:pt x="25" y="179"/>
                      </a:lnTo>
                      <a:lnTo>
                        <a:pt x="48" y="198"/>
                      </a:lnTo>
                      <a:lnTo>
                        <a:pt x="64" y="200"/>
                      </a:lnTo>
                      <a:lnTo>
                        <a:pt x="37" y="179"/>
                      </a:lnTo>
                      <a:lnTo>
                        <a:pt x="34" y="164"/>
                      </a:lnTo>
                      <a:lnTo>
                        <a:pt x="31" y="152"/>
                      </a:lnTo>
                      <a:lnTo>
                        <a:pt x="34" y="149"/>
                      </a:lnTo>
                      <a:lnTo>
                        <a:pt x="37" y="143"/>
                      </a:lnTo>
                      <a:lnTo>
                        <a:pt x="31" y="141"/>
                      </a:lnTo>
                      <a:lnTo>
                        <a:pt x="24" y="134"/>
                      </a:lnTo>
                      <a:lnTo>
                        <a:pt x="24" y="125"/>
                      </a:lnTo>
                      <a:lnTo>
                        <a:pt x="25" y="120"/>
                      </a:lnTo>
                      <a:lnTo>
                        <a:pt x="28" y="110"/>
                      </a:lnTo>
                      <a:lnTo>
                        <a:pt x="28" y="105"/>
                      </a:lnTo>
                      <a:lnTo>
                        <a:pt x="24" y="101"/>
                      </a:lnTo>
                      <a:lnTo>
                        <a:pt x="25" y="86"/>
                      </a:lnTo>
                      <a:lnTo>
                        <a:pt x="27" y="72"/>
                      </a:lnTo>
                      <a:lnTo>
                        <a:pt x="34" y="65"/>
                      </a:lnTo>
                      <a:lnTo>
                        <a:pt x="36" y="62"/>
                      </a:lnTo>
                      <a:lnTo>
                        <a:pt x="39" y="53"/>
                      </a:lnTo>
                      <a:lnTo>
                        <a:pt x="39" y="50"/>
                      </a:lnTo>
                      <a:lnTo>
                        <a:pt x="45" y="39"/>
                      </a:lnTo>
                      <a:lnTo>
                        <a:pt x="48" y="32"/>
                      </a:lnTo>
                      <a:lnTo>
                        <a:pt x="39" y="30"/>
                      </a:lnTo>
                      <a:lnTo>
                        <a:pt x="33" y="26"/>
                      </a:lnTo>
                      <a:lnTo>
                        <a:pt x="25" y="20"/>
                      </a:lnTo>
                      <a:lnTo>
                        <a:pt x="24" y="15"/>
                      </a:lnTo>
                      <a:lnTo>
                        <a:pt x="21" y="12"/>
                      </a:lnTo>
                      <a:lnTo>
                        <a:pt x="21" y="9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9" name="Freeform 47"/>
                <p:cNvSpPr>
                  <a:spLocks/>
                </p:cNvSpPr>
                <p:nvPr/>
              </p:nvSpPr>
              <p:spPr bwMode="auto">
                <a:xfrm>
                  <a:off x="5360" y="62"/>
                  <a:ext cx="9" cy="12"/>
                </a:xfrm>
                <a:custGeom>
                  <a:avLst/>
                  <a:gdLst>
                    <a:gd name="T0" fmla="*/ 0 w 29"/>
                    <a:gd name="T1" fmla="*/ 0 h 37"/>
                    <a:gd name="T2" fmla="*/ 0 w 29"/>
                    <a:gd name="T3" fmla="*/ 0 h 37"/>
                    <a:gd name="T4" fmla="*/ 0 w 29"/>
                    <a:gd name="T5" fmla="*/ 0 h 37"/>
                    <a:gd name="T6" fmla="*/ 0 w 29"/>
                    <a:gd name="T7" fmla="*/ 0 h 37"/>
                    <a:gd name="T8" fmla="*/ 0 w 29"/>
                    <a:gd name="T9" fmla="*/ 0 h 37"/>
                    <a:gd name="T10" fmla="*/ 0 w 29"/>
                    <a:gd name="T11" fmla="*/ 0 h 37"/>
                    <a:gd name="T12" fmla="*/ 0 w 29"/>
                    <a:gd name="T13" fmla="*/ 0 h 37"/>
                    <a:gd name="T14" fmla="*/ 0 w 29"/>
                    <a:gd name="T15" fmla="*/ 0 h 37"/>
                    <a:gd name="T16" fmla="*/ 0 w 29"/>
                    <a:gd name="T17" fmla="*/ 0 h 37"/>
                    <a:gd name="T18" fmla="*/ 0 w 29"/>
                    <a:gd name="T19" fmla="*/ 0 h 37"/>
                    <a:gd name="T20" fmla="*/ 0 w 29"/>
                    <a:gd name="T21" fmla="*/ 0 h 37"/>
                    <a:gd name="T22" fmla="*/ 0 w 29"/>
                    <a:gd name="T23" fmla="*/ 0 h 37"/>
                    <a:gd name="T24" fmla="*/ 0 w 29"/>
                    <a:gd name="T25" fmla="*/ 0 h 37"/>
                    <a:gd name="T26" fmla="*/ 0 w 29"/>
                    <a:gd name="T27" fmla="*/ 0 h 37"/>
                    <a:gd name="T28" fmla="*/ 0 w 29"/>
                    <a:gd name="T29" fmla="*/ 0 h 37"/>
                    <a:gd name="T30" fmla="*/ 0 w 29"/>
                    <a:gd name="T31" fmla="*/ 0 h 37"/>
                    <a:gd name="T32" fmla="*/ 0 w 29"/>
                    <a:gd name="T33" fmla="*/ 0 h 37"/>
                    <a:gd name="T34" fmla="*/ 0 w 29"/>
                    <a:gd name="T35" fmla="*/ 0 h 3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29"/>
                    <a:gd name="T55" fmla="*/ 0 h 37"/>
                    <a:gd name="T56" fmla="*/ 29 w 29"/>
                    <a:gd name="T57" fmla="*/ 37 h 3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29" h="37">
                      <a:moveTo>
                        <a:pt x="23" y="15"/>
                      </a:moveTo>
                      <a:lnTo>
                        <a:pt x="29" y="15"/>
                      </a:lnTo>
                      <a:lnTo>
                        <a:pt x="29" y="4"/>
                      </a:lnTo>
                      <a:lnTo>
                        <a:pt x="26" y="0"/>
                      </a:lnTo>
                      <a:lnTo>
                        <a:pt x="20" y="10"/>
                      </a:lnTo>
                      <a:lnTo>
                        <a:pt x="9" y="9"/>
                      </a:lnTo>
                      <a:lnTo>
                        <a:pt x="2" y="6"/>
                      </a:lnTo>
                      <a:lnTo>
                        <a:pt x="0" y="9"/>
                      </a:lnTo>
                      <a:lnTo>
                        <a:pt x="2" y="18"/>
                      </a:lnTo>
                      <a:lnTo>
                        <a:pt x="6" y="21"/>
                      </a:lnTo>
                      <a:lnTo>
                        <a:pt x="3" y="27"/>
                      </a:lnTo>
                      <a:lnTo>
                        <a:pt x="3" y="37"/>
                      </a:lnTo>
                      <a:lnTo>
                        <a:pt x="6" y="37"/>
                      </a:lnTo>
                      <a:lnTo>
                        <a:pt x="8" y="28"/>
                      </a:lnTo>
                      <a:lnTo>
                        <a:pt x="14" y="27"/>
                      </a:lnTo>
                      <a:lnTo>
                        <a:pt x="14" y="21"/>
                      </a:lnTo>
                      <a:lnTo>
                        <a:pt x="15" y="15"/>
                      </a:lnTo>
                      <a:lnTo>
                        <a:pt x="23" y="15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0" name="Freeform 48"/>
                <p:cNvSpPr>
                  <a:spLocks/>
                </p:cNvSpPr>
                <p:nvPr/>
              </p:nvSpPr>
              <p:spPr bwMode="auto">
                <a:xfrm>
                  <a:off x="5364" y="46"/>
                  <a:ext cx="6" cy="7"/>
                </a:xfrm>
                <a:custGeom>
                  <a:avLst/>
                  <a:gdLst>
                    <a:gd name="T0" fmla="*/ 0 w 17"/>
                    <a:gd name="T1" fmla="*/ 0 h 22"/>
                    <a:gd name="T2" fmla="*/ 0 w 17"/>
                    <a:gd name="T3" fmla="*/ 0 h 22"/>
                    <a:gd name="T4" fmla="*/ 0 w 17"/>
                    <a:gd name="T5" fmla="*/ 0 h 22"/>
                    <a:gd name="T6" fmla="*/ 0 w 17"/>
                    <a:gd name="T7" fmla="*/ 0 h 22"/>
                    <a:gd name="T8" fmla="*/ 0 w 17"/>
                    <a:gd name="T9" fmla="*/ 0 h 22"/>
                    <a:gd name="T10" fmla="*/ 0 w 17"/>
                    <a:gd name="T11" fmla="*/ 0 h 22"/>
                    <a:gd name="T12" fmla="*/ 0 w 17"/>
                    <a:gd name="T13" fmla="*/ 0 h 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"/>
                    <a:gd name="T22" fmla="*/ 0 h 22"/>
                    <a:gd name="T23" fmla="*/ 17 w 17"/>
                    <a:gd name="T24" fmla="*/ 22 h 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" h="22">
                      <a:moveTo>
                        <a:pt x="14" y="0"/>
                      </a:moveTo>
                      <a:lnTo>
                        <a:pt x="17" y="9"/>
                      </a:lnTo>
                      <a:lnTo>
                        <a:pt x="6" y="13"/>
                      </a:lnTo>
                      <a:lnTo>
                        <a:pt x="6" y="21"/>
                      </a:lnTo>
                      <a:lnTo>
                        <a:pt x="0" y="22"/>
                      </a:lnTo>
                      <a:lnTo>
                        <a:pt x="3" y="9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1" name="Freeform 49"/>
                <p:cNvSpPr>
                  <a:spLocks/>
                </p:cNvSpPr>
                <p:nvPr/>
              </p:nvSpPr>
              <p:spPr bwMode="auto">
                <a:xfrm>
                  <a:off x="5360" y="35"/>
                  <a:ext cx="9" cy="5"/>
                </a:xfrm>
                <a:custGeom>
                  <a:avLst/>
                  <a:gdLst>
                    <a:gd name="T0" fmla="*/ 0 w 31"/>
                    <a:gd name="T1" fmla="*/ 0 h 14"/>
                    <a:gd name="T2" fmla="*/ 0 w 31"/>
                    <a:gd name="T3" fmla="*/ 0 h 14"/>
                    <a:gd name="T4" fmla="*/ 0 w 31"/>
                    <a:gd name="T5" fmla="*/ 0 h 14"/>
                    <a:gd name="T6" fmla="*/ 0 w 31"/>
                    <a:gd name="T7" fmla="*/ 0 h 14"/>
                    <a:gd name="T8" fmla="*/ 0 w 31"/>
                    <a:gd name="T9" fmla="*/ 0 h 14"/>
                    <a:gd name="T10" fmla="*/ 0 w 31"/>
                    <a:gd name="T11" fmla="*/ 0 h 14"/>
                    <a:gd name="T12" fmla="*/ 0 w 31"/>
                    <a:gd name="T13" fmla="*/ 0 h 14"/>
                    <a:gd name="T14" fmla="*/ 0 w 31"/>
                    <a:gd name="T15" fmla="*/ 0 h 14"/>
                    <a:gd name="T16" fmla="*/ 0 w 31"/>
                    <a:gd name="T17" fmla="*/ 0 h 14"/>
                    <a:gd name="T18" fmla="*/ 0 w 31"/>
                    <a:gd name="T19" fmla="*/ 0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14"/>
                    <a:gd name="T32" fmla="*/ 31 w 31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14">
                      <a:moveTo>
                        <a:pt x="0" y="5"/>
                      </a:moveTo>
                      <a:lnTo>
                        <a:pt x="10" y="5"/>
                      </a:lnTo>
                      <a:lnTo>
                        <a:pt x="16" y="9"/>
                      </a:lnTo>
                      <a:lnTo>
                        <a:pt x="12" y="11"/>
                      </a:lnTo>
                      <a:lnTo>
                        <a:pt x="24" y="14"/>
                      </a:lnTo>
                      <a:lnTo>
                        <a:pt x="31" y="6"/>
                      </a:lnTo>
                      <a:lnTo>
                        <a:pt x="24" y="5"/>
                      </a:lnTo>
                      <a:lnTo>
                        <a:pt x="19" y="5"/>
                      </a:lnTo>
                      <a:lnTo>
                        <a:pt x="15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2" name="Freeform 50"/>
                <p:cNvSpPr>
                  <a:spLocks/>
                </p:cNvSpPr>
                <p:nvPr/>
              </p:nvSpPr>
              <p:spPr bwMode="auto">
                <a:xfrm>
                  <a:off x="5371" y="44"/>
                  <a:ext cx="2" cy="15"/>
                </a:xfrm>
                <a:custGeom>
                  <a:avLst/>
                  <a:gdLst>
                    <a:gd name="T0" fmla="*/ 0 w 5"/>
                    <a:gd name="T1" fmla="*/ 0 h 41"/>
                    <a:gd name="T2" fmla="*/ 0 w 5"/>
                    <a:gd name="T3" fmla="*/ 0 h 41"/>
                    <a:gd name="T4" fmla="*/ 0 w 5"/>
                    <a:gd name="T5" fmla="*/ 0 h 41"/>
                    <a:gd name="T6" fmla="*/ 0 w 5"/>
                    <a:gd name="T7" fmla="*/ 0 h 41"/>
                    <a:gd name="T8" fmla="*/ 0 w 5"/>
                    <a:gd name="T9" fmla="*/ 0 h 41"/>
                    <a:gd name="T10" fmla="*/ 0 w 5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41"/>
                    <a:gd name="T20" fmla="*/ 5 w 5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41">
                      <a:moveTo>
                        <a:pt x="2" y="0"/>
                      </a:moveTo>
                      <a:lnTo>
                        <a:pt x="5" y="11"/>
                      </a:lnTo>
                      <a:lnTo>
                        <a:pt x="5" y="30"/>
                      </a:lnTo>
                      <a:lnTo>
                        <a:pt x="0" y="41"/>
                      </a:lnTo>
                      <a:lnTo>
                        <a:pt x="2" y="2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3" name="Freeform 51"/>
                <p:cNvSpPr>
                  <a:spLocks/>
                </p:cNvSpPr>
                <p:nvPr/>
              </p:nvSpPr>
              <p:spPr bwMode="auto">
                <a:xfrm>
                  <a:off x="5358" y="39"/>
                  <a:ext cx="14" cy="6"/>
                </a:xfrm>
                <a:custGeom>
                  <a:avLst/>
                  <a:gdLst>
                    <a:gd name="T0" fmla="*/ 0 w 46"/>
                    <a:gd name="T1" fmla="*/ 0 h 18"/>
                    <a:gd name="T2" fmla="*/ 0 w 46"/>
                    <a:gd name="T3" fmla="*/ 0 h 18"/>
                    <a:gd name="T4" fmla="*/ 0 w 46"/>
                    <a:gd name="T5" fmla="*/ 0 h 18"/>
                    <a:gd name="T6" fmla="*/ 0 w 46"/>
                    <a:gd name="T7" fmla="*/ 0 h 18"/>
                    <a:gd name="T8" fmla="*/ 0 w 46"/>
                    <a:gd name="T9" fmla="*/ 0 h 18"/>
                    <a:gd name="T10" fmla="*/ 0 w 46"/>
                    <a:gd name="T11" fmla="*/ 0 h 18"/>
                    <a:gd name="T12" fmla="*/ 0 w 46"/>
                    <a:gd name="T13" fmla="*/ 0 h 18"/>
                    <a:gd name="T14" fmla="*/ 0 w 46"/>
                    <a:gd name="T15" fmla="*/ 0 h 18"/>
                    <a:gd name="T16" fmla="*/ 0 w 46"/>
                    <a:gd name="T17" fmla="*/ 0 h 18"/>
                    <a:gd name="T18" fmla="*/ 0 w 46"/>
                    <a:gd name="T19" fmla="*/ 0 h 18"/>
                    <a:gd name="T20" fmla="*/ 0 w 46"/>
                    <a:gd name="T21" fmla="*/ 0 h 18"/>
                    <a:gd name="T22" fmla="*/ 0 w 46"/>
                    <a:gd name="T23" fmla="*/ 0 h 18"/>
                    <a:gd name="T24" fmla="*/ 0 w 46"/>
                    <a:gd name="T25" fmla="*/ 0 h 18"/>
                    <a:gd name="T26" fmla="*/ 0 w 46"/>
                    <a:gd name="T27" fmla="*/ 0 h 18"/>
                    <a:gd name="T28" fmla="*/ 0 w 46"/>
                    <a:gd name="T29" fmla="*/ 0 h 18"/>
                    <a:gd name="T30" fmla="*/ 0 w 46"/>
                    <a:gd name="T31" fmla="*/ 0 h 18"/>
                    <a:gd name="T32" fmla="*/ 0 w 46"/>
                    <a:gd name="T33" fmla="*/ 0 h 18"/>
                    <a:gd name="T34" fmla="*/ 0 w 46"/>
                    <a:gd name="T35" fmla="*/ 0 h 18"/>
                    <a:gd name="T36" fmla="*/ 0 w 46"/>
                    <a:gd name="T37" fmla="*/ 0 h 1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46"/>
                    <a:gd name="T58" fmla="*/ 0 h 18"/>
                    <a:gd name="T59" fmla="*/ 46 w 46"/>
                    <a:gd name="T60" fmla="*/ 18 h 18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46" h="18">
                      <a:moveTo>
                        <a:pt x="7" y="6"/>
                      </a:moveTo>
                      <a:lnTo>
                        <a:pt x="0" y="8"/>
                      </a:lnTo>
                      <a:lnTo>
                        <a:pt x="1" y="3"/>
                      </a:lnTo>
                      <a:lnTo>
                        <a:pt x="16" y="0"/>
                      </a:lnTo>
                      <a:lnTo>
                        <a:pt x="28" y="0"/>
                      </a:lnTo>
                      <a:lnTo>
                        <a:pt x="33" y="3"/>
                      </a:lnTo>
                      <a:lnTo>
                        <a:pt x="42" y="6"/>
                      </a:lnTo>
                      <a:lnTo>
                        <a:pt x="46" y="14"/>
                      </a:lnTo>
                      <a:lnTo>
                        <a:pt x="46" y="17"/>
                      </a:lnTo>
                      <a:lnTo>
                        <a:pt x="43" y="18"/>
                      </a:lnTo>
                      <a:lnTo>
                        <a:pt x="39" y="14"/>
                      </a:lnTo>
                      <a:lnTo>
                        <a:pt x="34" y="6"/>
                      </a:lnTo>
                      <a:lnTo>
                        <a:pt x="27" y="5"/>
                      </a:lnTo>
                      <a:lnTo>
                        <a:pt x="22" y="5"/>
                      </a:lnTo>
                      <a:lnTo>
                        <a:pt x="24" y="8"/>
                      </a:lnTo>
                      <a:lnTo>
                        <a:pt x="22" y="18"/>
                      </a:lnTo>
                      <a:lnTo>
                        <a:pt x="16" y="18"/>
                      </a:lnTo>
                      <a:lnTo>
                        <a:pt x="10" y="17"/>
                      </a:lnTo>
                      <a:lnTo>
                        <a:pt x="7" y="6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4" name="Freeform 52"/>
                <p:cNvSpPr>
                  <a:spLocks/>
                </p:cNvSpPr>
                <p:nvPr/>
              </p:nvSpPr>
              <p:spPr bwMode="auto">
                <a:xfrm>
                  <a:off x="5365" y="83"/>
                  <a:ext cx="22" cy="5"/>
                </a:xfrm>
                <a:custGeom>
                  <a:avLst/>
                  <a:gdLst>
                    <a:gd name="T0" fmla="*/ 0 w 68"/>
                    <a:gd name="T1" fmla="*/ 0 h 15"/>
                    <a:gd name="T2" fmla="*/ 0 w 68"/>
                    <a:gd name="T3" fmla="*/ 0 h 15"/>
                    <a:gd name="T4" fmla="*/ 0 w 68"/>
                    <a:gd name="T5" fmla="*/ 0 h 15"/>
                    <a:gd name="T6" fmla="*/ 0 w 68"/>
                    <a:gd name="T7" fmla="*/ 0 h 15"/>
                    <a:gd name="T8" fmla="*/ 0 w 68"/>
                    <a:gd name="T9" fmla="*/ 0 h 15"/>
                    <a:gd name="T10" fmla="*/ 0 w 68"/>
                    <a:gd name="T11" fmla="*/ 0 h 15"/>
                    <a:gd name="T12" fmla="*/ 0 w 68"/>
                    <a:gd name="T13" fmla="*/ 0 h 15"/>
                    <a:gd name="T14" fmla="*/ 0 w 68"/>
                    <a:gd name="T15" fmla="*/ 0 h 15"/>
                    <a:gd name="T16" fmla="*/ 0 w 68"/>
                    <a:gd name="T17" fmla="*/ 0 h 15"/>
                    <a:gd name="T18" fmla="*/ 0 w 68"/>
                    <a:gd name="T19" fmla="*/ 0 h 15"/>
                    <a:gd name="T20" fmla="*/ 0 w 68"/>
                    <a:gd name="T21" fmla="*/ 0 h 15"/>
                    <a:gd name="T22" fmla="*/ 0 w 68"/>
                    <a:gd name="T23" fmla="*/ 0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68"/>
                    <a:gd name="T37" fmla="*/ 0 h 15"/>
                    <a:gd name="T38" fmla="*/ 68 w 68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68" h="15">
                      <a:moveTo>
                        <a:pt x="0" y="8"/>
                      </a:moveTo>
                      <a:lnTo>
                        <a:pt x="8" y="3"/>
                      </a:lnTo>
                      <a:lnTo>
                        <a:pt x="20" y="2"/>
                      </a:lnTo>
                      <a:lnTo>
                        <a:pt x="32" y="0"/>
                      </a:lnTo>
                      <a:lnTo>
                        <a:pt x="51" y="6"/>
                      </a:lnTo>
                      <a:lnTo>
                        <a:pt x="68" y="15"/>
                      </a:lnTo>
                      <a:lnTo>
                        <a:pt x="60" y="12"/>
                      </a:lnTo>
                      <a:lnTo>
                        <a:pt x="48" y="9"/>
                      </a:lnTo>
                      <a:lnTo>
                        <a:pt x="38" y="11"/>
                      </a:lnTo>
                      <a:lnTo>
                        <a:pt x="12" y="11"/>
                      </a:lnTo>
                      <a:lnTo>
                        <a:pt x="8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5" name="Freeform 53"/>
                <p:cNvSpPr>
                  <a:spLocks/>
                </p:cNvSpPr>
                <p:nvPr/>
              </p:nvSpPr>
              <p:spPr bwMode="auto">
                <a:xfrm>
                  <a:off x="5377" y="93"/>
                  <a:ext cx="32" cy="21"/>
                </a:xfrm>
                <a:custGeom>
                  <a:avLst/>
                  <a:gdLst>
                    <a:gd name="T0" fmla="*/ 0 w 102"/>
                    <a:gd name="T1" fmla="*/ 0 h 63"/>
                    <a:gd name="T2" fmla="*/ 0 w 102"/>
                    <a:gd name="T3" fmla="*/ 0 h 63"/>
                    <a:gd name="T4" fmla="*/ 0 w 102"/>
                    <a:gd name="T5" fmla="*/ 0 h 63"/>
                    <a:gd name="T6" fmla="*/ 0 w 102"/>
                    <a:gd name="T7" fmla="*/ 0 h 63"/>
                    <a:gd name="T8" fmla="*/ 0 w 102"/>
                    <a:gd name="T9" fmla="*/ 0 h 63"/>
                    <a:gd name="T10" fmla="*/ 0 w 102"/>
                    <a:gd name="T11" fmla="*/ 0 h 63"/>
                    <a:gd name="T12" fmla="*/ 0 w 102"/>
                    <a:gd name="T13" fmla="*/ 0 h 63"/>
                    <a:gd name="T14" fmla="*/ 0 w 102"/>
                    <a:gd name="T15" fmla="*/ 0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2"/>
                    <a:gd name="T25" fmla="*/ 0 h 63"/>
                    <a:gd name="T26" fmla="*/ 102 w 102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2" h="63">
                      <a:moveTo>
                        <a:pt x="102" y="0"/>
                      </a:moveTo>
                      <a:lnTo>
                        <a:pt x="99" y="21"/>
                      </a:lnTo>
                      <a:lnTo>
                        <a:pt x="99" y="39"/>
                      </a:lnTo>
                      <a:lnTo>
                        <a:pt x="94" y="51"/>
                      </a:lnTo>
                      <a:lnTo>
                        <a:pt x="76" y="63"/>
                      </a:lnTo>
                      <a:lnTo>
                        <a:pt x="0" y="41"/>
                      </a:lnTo>
                      <a:lnTo>
                        <a:pt x="73" y="27"/>
                      </a:lnTo>
                      <a:lnTo>
                        <a:pt x="102" y="0"/>
                      </a:lnTo>
                      <a:close/>
                    </a:path>
                  </a:pathLst>
                </a:custGeom>
                <a:solidFill>
                  <a:srgbClr val="80400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" name="Freeform 54"/>
                <p:cNvSpPr>
                  <a:spLocks/>
                </p:cNvSpPr>
                <p:nvPr/>
              </p:nvSpPr>
              <p:spPr bwMode="auto">
                <a:xfrm>
                  <a:off x="5364" y="72"/>
                  <a:ext cx="6" cy="2"/>
                </a:xfrm>
                <a:custGeom>
                  <a:avLst/>
                  <a:gdLst>
                    <a:gd name="T0" fmla="*/ 0 w 17"/>
                    <a:gd name="T1" fmla="*/ 0 h 6"/>
                    <a:gd name="T2" fmla="*/ 0 w 17"/>
                    <a:gd name="T3" fmla="*/ 0 h 6"/>
                    <a:gd name="T4" fmla="*/ 0 w 17"/>
                    <a:gd name="T5" fmla="*/ 0 h 6"/>
                    <a:gd name="T6" fmla="*/ 0 w 17"/>
                    <a:gd name="T7" fmla="*/ 0 h 6"/>
                    <a:gd name="T8" fmla="*/ 0 w 17"/>
                    <a:gd name="T9" fmla="*/ 0 h 6"/>
                    <a:gd name="T10" fmla="*/ 0 w 17"/>
                    <a:gd name="T11" fmla="*/ 0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6"/>
                    <a:gd name="T20" fmla="*/ 17 w 17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6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3"/>
                      </a:lnTo>
                      <a:lnTo>
                        <a:pt x="17" y="4"/>
                      </a:lnTo>
                      <a:lnTo>
                        <a:pt x="9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7" name="Freeform 55"/>
                <p:cNvSpPr>
                  <a:spLocks/>
                </p:cNvSpPr>
                <p:nvPr/>
              </p:nvSpPr>
              <p:spPr bwMode="auto">
                <a:xfrm>
                  <a:off x="5371" y="77"/>
                  <a:ext cx="1" cy="4"/>
                </a:xfrm>
                <a:custGeom>
                  <a:avLst/>
                  <a:gdLst>
                    <a:gd name="T0" fmla="*/ 0 w 3"/>
                    <a:gd name="T1" fmla="*/ 0 h 12"/>
                    <a:gd name="T2" fmla="*/ 0 w 3"/>
                    <a:gd name="T3" fmla="*/ 0 h 12"/>
                    <a:gd name="T4" fmla="*/ 0 w 3"/>
                    <a:gd name="T5" fmla="*/ 0 h 12"/>
                    <a:gd name="T6" fmla="*/ 0 w 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12"/>
                    <a:gd name="T14" fmla="*/ 3 w 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12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3" y="12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8" name="Freeform 56"/>
                <p:cNvSpPr>
                  <a:spLocks/>
                </p:cNvSpPr>
                <p:nvPr/>
              </p:nvSpPr>
              <p:spPr bwMode="auto">
                <a:xfrm>
                  <a:off x="5274" y="63"/>
                  <a:ext cx="185" cy="131"/>
                </a:xfrm>
                <a:custGeom>
                  <a:avLst/>
                  <a:gdLst>
                    <a:gd name="T0" fmla="*/ 0 w 598"/>
                    <a:gd name="T1" fmla="*/ 0 h 384"/>
                    <a:gd name="T2" fmla="*/ 0 w 598"/>
                    <a:gd name="T3" fmla="*/ 0 h 384"/>
                    <a:gd name="T4" fmla="*/ 0 w 598"/>
                    <a:gd name="T5" fmla="*/ 0 h 384"/>
                    <a:gd name="T6" fmla="*/ 0 w 598"/>
                    <a:gd name="T7" fmla="*/ 0 h 384"/>
                    <a:gd name="T8" fmla="*/ 0 w 598"/>
                    <a:gd name="T9" fmla="*/ 0 h 384"/>
                    <a:gd name="T10" fmla="*/ 0 w 598"/>
                    <a:gd name="T11" fmla="*/ 0 h 384"/>
                    <a:gd name="T12" fmla="*/ 0 w 598"/>
                    <a:gd name="T13" fmla="*/ 0 h 384"/>
                    <a:gd name="T14" fmla="*/ 0 w 598"/>
                    <a:gd name="T15" fmla="*/ 0 h 384"/>
                    <a:gd name="T16" fmla="*/ 0 w 598"/>
                    <a:gd name="T17" fmla="*/ 0 h 384"/>
                    <a:gd name="T18" fmla="*/ 0 w 598"/>
                    <a:gd name="T19" fmla="*/ 0 h 384"/>
                    <a:gd name="T20" fmla="*/ 0 w 598"/>
                    <a:gd name="T21" fmla="*/ 0 h 384"/>
                    <a:gd name="T22" fmla="*/ 0 w 598"/>
                    <a:gd name="T23" fmla="*/ 0 h 384"/>
                    <a:gd name="T24" fmla="*/ 0 w 598"/>
                    <a:gd name="T25" fmla="*/ 0 h 384"/>
                    <a:gd name="T26" fmla="*/ 0 w 598"/>
                    <a:gd name="T27" fmla="*/ 0 h 384"/>
                    <a:gd name="T28" fmla="*/ 0 w 598"/>
                    <a:gd name="T29" fmla="*/ 0 h 384"/>
                    <a:gd name="T30" fmla="*/ 0 w 598"/>
                    <a:gd name="T31" fmla="*/ 0 h 384"/>
                    <a:gd name="T32" fmla="*/ 0 w 598"/>
                    <a:gd name="T33" fmla="*/ 0 h 384"/>
                    <a:gd name="T34" fmla="*/ 0 w 598"/>
                    <a:gd name="T35" fmla="*/ 0 h 384"/>
                    <a:gd name="T36" fmla="*/ 0 w 598"/>
                    <a:gd name="T37" fmla="*/ 0 h 384"/>
                    <a:gd name="T38" fmla="*/ 0 w 598"/>
                    <a:gd name="T39" fmla="*/ 0 h 384"/>
                    <a:gd name="T40" fmla="*/ 0 w 598"/>
                    <a:gd name="T41" fmla="*/ 0 h 384"/>
                    <a:gd name="T42" fmla="*/ 0 w 598"/>
                    <a:gd name="T43" fmla="*/ 0 h 384"/>
                    <a:gd name="T44" fmla="*/ 0 w 598"/>
                    <a:gd name="T45" fmla="*/ 0 h 384"/>
                    <a:gd name="T46" fmla="*/ 0 w 598"/>
                    <a:gd name="T47" fmla="*/ 0 h 384"/>
                    <a:gd name="T48" fmla="*/ 0 w 598"/>
                    <a:gd name="T49" fmla="*/ 0 h 384"/>
                    <a:gd name="T50" fmla="*/ 0 w 598"/>
                    <a:gd name="T51" fmla="*/ 0 h 384"/>
                    <a:gd name="T52" fmla="*/ 0 w 598"/>
                    <a:gd name="T53" fmla="*/ 0 h 384"/>
                    <a:gd name="T54" fmla="*/ 0 w 598"/>
                    <a:gd name="T55" fmla="*/ 0 h 384"/>
                    <a:gd name="T56" fmla="*/ 0 w 598"/>
                    <a:gd name="T57" fmla="*/ 0 h 384"/>
                    <a:gd name="T58" fmla="*/ 0 w 598"/>
                    <a:gd name="T59" fmla="*/ 0 h 384"/>
                    <a:gd name="T60" fmla="*/ 0 w 598"/>
                    <a:gd name="T61" fmla="*/ 0 h 384"/>
                    <a:gd name="T62" fmla="*/ 0 w 598"/>
                    <a:gd name="T63" fmla="*/ 0 h 384"/>
                    <a:gd name="T64" fmla="*/ 0 w 598"/>
                    <a:gd name="T65" fmla="*/ 0 h 384"/>
                    <a:gd name="T66" fmla="*/ 0 w 598"/>
                    <a:gd name="T67" fmla="*/ 0 h 384"/>
                    <a:gd name="T68" fmla="*/ 0 w 598"/>
                    <a:gd name="T69" fmla="*/ 0 h 384"/>
                    <a:gd name="T70" fmla="*/ 0 w 598"/>
                    <a:gd name="T71" fmla="*/ 0 h 384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598"/>
                    <a:gd name="T109" fmla="*/ 0 h 384"/>
                    <a:gd name="T110" fmla="*/ 598 w 598"/>
                    <a:gd name="T111" fmla="*/ 384 h 384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598" h="384">
                      <a:moveTo>
                        <a:pt x="31" y="30"/>
                      </a:moveTo>
                      <a:lnTo>
                        <a:pt x="13" y="26"/>
                      </a:lnTo>
                      <a:lnTo>
                        <a:pt x="1" y="20"/>
                      </a:lnTo>
                      <a:lnTo>
                        <a:pt x="0" y="12"/>
                      </a:lnTo>
                      <a:lnTo>
                        <a:pt x="1" y="5"/>
                      </a:lnTo>
                      <a:lnTo>
                        <a:pt x="4" y="2"/>
                      </a:lnTo>
                      <a:lnTo>
                        <a:pt x="27" y="0"/>
                      </a:lnTo>
                      <a:lnTo>
                        <a:pt x="55" y="0"/>
                      </a:lnTo>
                      <a:lnTo>
                        <a:pt x="67" y="5"/>
                      </a:lnTo>
                      <a:lnTo>
                        <a:pt x="84" y="11"/>
                      </a:lnTo>
                      <a:lnTo>
                        <a:pt x="100" y="15"/>
                      </a:lnTo>
                      <a:lnTo>
                        <a:pt x="121" y="20"/>
                      </a:lnTo>
                      <a:lnTo>
                        <a:pt x="124" y="24"/>
                      </a:lnTo>
                      <a:lnTo>
                        <a:pt x="132" y="26"/>
                      </a:lnTo>
                      <a:lnTo>
                        <a:pt x="141" y="27"/>
                      </a:lnTo>
                      <a:lnTo>
                        <a:pt x="151" y="32"/>
                      </a:lnTo>
                      <a:lnTo>
                        <a:pt x="154" y="36"/>
                      </a:lnTo>
                      <a:lnTo>
                        <a:pt x="172" y="57"/>
                      </a:lnTo>
                      <a:lnTo>
                        <a:pt x="186" y="69"/>
                      </a:lnTo>
                      <a:lnTo>
                        <a:pt x="216" y="87"/>
                      </a:lnTo>
                      <a:lnTo>
                        <a:pt x="246" y="104"/>
                      </a:lnTo>
                      <a:lnTo>
                        <a:pt x="262" y="107"/>
                      </a:lnTo>
                      <a:lnTo>
                        <a:pt x="282" y="108"/>
                      </a:lnTo>
                      <a:lnTo>
                        <a:pt x="300" y="119"/>
                      </a:lnTo>
                      <a:lnTo>
                        <a:pt x="324" y="129"/>
                      </a:lnTo>
                      <a:lnTo>
                        <a:pt x="355" y="132"/>
                      </a:lnTo>
                      <a:lnTo>
                        <a:pt x="405" y="144"/>
                      </a:lnTo>
                      <a:lnTo>
                        <a:pt x="447" y="156"/>
                      </a:lnTo>
                      <a:lnTo>
                        <a:pt x="493" y="176"/>
                      </a:lnTo>
                      <a:lnTo>
                        <a:pt x="537" y="207"/>
                      </a:lnTo>
                      <a:lnTo>
                        <a:pt x="570" y="245"/>
                      </a:lnTo>
                      <a:lnTo>
                        <a:pt x="583" y="285"/>
                      </a:lnTo>
                      <a:lnTo>
                        <a:pt x="597" y="330"/>
                      </a:lnTo>
                      <a:lnTo>
                        <a:pt x="598" y="360"/>
                      </a:lnTo>
                      <a:lnTo>
                        <a:pt x="591" y="384"/>
                      </a:lnTo>
                      <a:lnTo>
                        <a:pt x="544" y="363"/>
                      </a:lnTo>
                      <a:lnTo>
                        <a:pt x="459" y="329"/>
                      </a:lnTo>
                      <a:lnTo>
                        <a:pt x="384" y="297"/>
                      </a:lnTo>
                      <a:lnTo>
                        <a:pt x="298" y="216"/>
                      </a:lnTo>
                      <a:lnTo>
                        <a:pt x="241" y="183"/>
                      </a:lnTo>
                      <a:lnTo>
                        <a:pt x="199" y="162"/>
                      </a:lnTo>
                      <a:lnTo>
                        <a:pt x="169" y="164"/>
                      </a:lnTo>
                      <a:lnTo>
                        <a:pt x="136" y="153"/>
                      </a:lnTo>
                      <a:lnTo>
                        <a:pt x="117" y="162"/>
                      </a:lnTo>
                      <a:lnTo>
                        <a:pt x="118" y="180"/>
                      </a:lnTo>
                      <a:lnTo>
                        <a:pt x="105" y="191"/>
                      </a:lnTo>
                      <a:lnTo>
                        <a:pt x="96" y="186"/>
                      </a:lnTo>
                      <a:lnTo>
                        <a:pt x="93" y="161"/>
                      </a:lnTo>
                      <a:lnTo>
                        <a:pt x="99" y="147"/>
                      </a:lnTo>
                      <a:lnTo>
                        <a:pt x="90" y="155"/>
                      </a:lnTo>
                      <a:lnTo>
                        <a:pt x="82" y="153"/>
                      </a:lnTo>
                      <a:lnTo>
                        <a:pt x="82" y="149"/>
                      </a:lnTo>
                      <a:lnTo>
                        <a:pt x="82" y="141"/>
                      </a:lnTo>
                      <a:lnTo>
                        <a:pt x="82" y="122"/>
                      </a:lnTo>
                      <a:lnTo>
                        <a:pt x="69" y="125"/>
                      </a:lnTo>
                      <a:lnTo>
                        <a:pt x="60" y="122"/>
                      </a:lnTo>
                      <a:lnTo>
                        <a:pt x="54" y="113"/>
                      </a:lnTo>
                      <a:lnTo>
                        <a:pt x="52" y="107"/>
                      </a:lnTo>
                      <a:lnTo>
                        <a:pt x="58" y="95"/>
                      </a:lnTo>
                      <a:lnTo>
                        <a:pt x="72" y="84"/>
                      </a:lnTo>
                      <a:lnTo>
                        <a:pt x="94" y="71"/>
                      </a:lnTo>
                      <a:lnTo>
                        <a:pt x="94" y="63"/>
                      </a:lnTo>
                      <a:lnTo>
                        <a:pt x="76" y="54"/>
                      </a:lnTo>
                      <a:lnTo>
                        <a:pt x="61" y="54"/>
                      </a:lnTo>
                      <a:lnTo>
                        <a:pt x="43" y="56"/>
                      </a:lnTo>
                      <a:lnTo>
                        <a:pt x="24" y="57"/>
                      </a:lnTo>
                      <a:lnTo>
                        <a:pt x="4" y="56"/>
                      </a:lnTo>
                      <a:lnTo>
                        <a:pt x="0" y="53"/>
                      </a:lnTo>
                      <a:lnTo>
                        <a:pt x="0" y="39"/>
                      </a:lnTo>
                      <a:lnTo>
                        <a:pt x="4" y="32"/>
                      </a:lnTo>
                      <a:lnTo>
                        <a:pt x="10" y="30"/>
                      </a:lnTo>
                      <a:lnTo>
                        <a:pt x="31" y="3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9" name="Freeform 57"/>
                <p:cNvSpPr>
                  <a:spLocks/>
                </p:cNvSpPr>
                <p:nvPr/>
              </p:nvSpPr>
              <p:spPr bwMode="auto">
                <a:xfrm>
                  <a:off x="5274" y="69"/>
                  <a:ext cx="44" cy="10"/>
                </a:xfrm>
                <a:custGeom>
                  <a:avLst/>
                  <a:gdLst>
                    <a:gd name="T0" fmla="*/ 0 w 141"/>
                    <a:gd name="T1" fmla="*/ 0 h 31"/>
                    <a:gd name="T2" fmla="*/ 0 w 141"/>
                    <a:gd name="T3" fmla="*/ 0 h 31"/>
                    <a:gd name="T4" fmla="*/ 0 w 141"/>
                    <a:gd name="T5" fmla="*/ 0 h 31"/>
                    <a:gd name="T6" fmla="*/ 0 w 141"/>
                    <a:gd name="T7" fmla="*/ 0 h 31"/>
                    <a:gd name="T8" fmla="*/ 0 w 141"/>
                    <a:gd name="T9" fmla="*/ 0 h 31"/>
                    <a:gd name="T10" fmla="*/ 0 w 141"/>
                    <a:gd name="T11" fmla="*/ 0 h 31"/>
                    <a:gd name="T12" fmla="*/ 0 w 141"/>
                    <a:gd name="T13" fmla="*/ 0 h 31"/>
                    <a:gd name="T14" fmla="*/ 0 w 141"/>
                    <a:gd name="T15" fmla="*/ 0 h 31"/>
                    <a:gd name="T16" fmla="*/ 0 w 141"/>
                    <a:gd name="T17" fmla="*/ 0 h 31"/>
                    <a:gd name="T18" fmla="*/ 0 w 141"/>
                    <a:gd name="T19" fmla="*/ 0 h 31"/>
                    <a:gd name="T20" fmla="*/ 0 w 141"/>
                    <a:gd name="T21" fmla="*/ 0 h 31"/>
                    <a:gd name="T22" fmla="*/ 0 w 141"/>
                    <a:gd name="T23" fmla="*/ 0 h 31"/>
                    <a:gd name="T24" fmla="*/ 0 w 141"/>
                    <a:gd name="T25" fmla="*/ 0 h 31"/>
                    <a:gd name="T26" fmla="*/ 0 w 141"/>
                    <a:gd name="T27" fmla="*/ 0 h 31"/>
                    <a:gd name="T28" fmla="*/ 0 w 141"/>
                    <a:gd name="T29" fmla="*/ 0 h 31"/>
                    <a:gd name="T30" fmla="*/ 0 w 141"/>
                    <a:gd name="T31" fmla="*/ 0 h 31"/>
                    <a:gd name="T32" fmla="*/ 0 w 141"/>
                    <a:gd name="T33" fmla="*/ 0 h 31"/>
                    <a:gd name="T34" fmla="*/ 0 w 141"/>
                    <a:gd name="T35" fmla="*/ 0 h 31"/>
                    <a:gd name="T36" fmla="*/ 0 w 141"/>
                    <a:gd name="T37" fmla="*/ 0 h 31"/>
                    <a:gd name="T38" fmla="*/ 0 w 141"/>
                    <a:gd name="T39" fmla="*/ 0 h 31"/>
                    <a:gd name="T40" fmla="*/ 0 w 141"/>
                    <a:gd name="T41" fmla="*/ 0 h 31"/>
                    <a:gd name="T42" fmla="*/ 0 w 141"/>
                    <a:gd name="T43" fmla="*/ 0 h 31"/>
                    <a:gd name="T44" fmla="*/ 0 w 141"/>
                    <a:gd name="T45" fmla="*/ 0 h 3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1"/>
                    <a:gd name="T70" fmla="*/ 0 h 31"/>
                    <a:gd name="T71" fmla="*/ 141 w 141"/>
                    <a:gd name="T72" fmla="*/ 31 h 31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1" h="31">
                      <a:moveTo>
                        <a:pt x="2" y="28"/>
                      </a:moveTo>
                      <a:lnTo>
                        <a:pt x="11" y="31"/>
                      </a:lnTo>
                      <a:lnTo>
                        <a:pt x="15" y="22"/>
                      </a:lnTo>
                      <a:lnTo>
                        <a:pt x="27" y="24"/>
                      </a:lnTo>
                      <a:lnTo>
                        <a:pt x="33" y="18"/>
                      </a:lnTo>
                      <a:lnTo>
                        <a:pt x="66" y="15"/>
                      </a:lnTo>
                      <a:lnTo>
                        <a:pt x="86" y="10"/>
                      </a:lnTo>
                      <a:lnTo>
                        <a:pt x="102" y="10"/>
                      </a:lnTo>
                      <a:lnTo>
                        <a:pt x="122" y="13"/>
                      </a:lnTo>
                      <a:lnTo>
                        <a:pt x="132" y="16"/>
                      </a:lnTo>
                      <a:lnTo>
                        <a:pt x="137" y="22"/>
                      </a:lnTo>
                      <a:lnTo>
                        <a:pt x="141" y="15"/>
                      </a:lnTo>
                      <a:lnTo>
                        <a:pt x="125" y="10"/>
                      </a:lnTo>
                      <a:lnTo>
                        <a:pt x="119" y="4"/>
                      </a:lnTo>
                      <a:lnTo>
                        <a:pt x="80" y="3"/>
                      </a:lnTo>
                      <a:lnTo>
                        <a:pt x="75" y="0"/>
                      </a:lnTo>
                      <a:lnTo>
                        <a:pt x="56" y="4"/>
                      </a:lnTo>
                      <a:lnTo>
                        <a:pt x="38" y="12"/>
                      </a:lnTo>
                      <a:lnTo>
                        <a:pt x="30" y="12"/>
                      </a:lnTo>
                      <a:lnTo>
                        <a:pt x="17" y="13"/>
                      </a:lnTo>
                      <a:lnTo>
                        <a:pt x="8" y="15"/>
                      </a:lnTo>
                      <a:lnTo>
                        <a:pt x="0" y="22"/>
                      </a:lnTo>
                      <a:lnTo>
                        <a:pt x="2" y="28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0" name="Freeform 58"/>
                <p:cNvSpPr>
                  <a:spLocks/>
                </p:cNvSpPr>
                <p:nvPr/>
              </p:nvSpPr>
              <p:spPr bwMode="auto">
                <a:xfrm>
                  <a:off x="5274" y="63"/>
                  <a:ext cx="20" cy="6"/>
                </a:xfrm>
                <a:custGeom>
                  <a:avLst/>
                  <a:gdLst>
                    <a:gd name="T0" fmla="*/ 0 w 63"/>
                    <a:gd name="T1" fmla="*/ 0 h 17"/>
                    <a:gd name="T2" fmla="*/ 0 w 63"/>
                    <a:gd name="T3" fmla="*/ 0 h 17"/>
                    <a:gd name="T4" fmla="*/ 0 w 63"/>
                    <a:gd name="T5" fmla="*/ 0 h 17"/>
                    <a:gd name="T6" fmla="*/ 0 w 63"/>
                    <a:gd name="T7" fmla="*/ 0 h 17"/>
                    <a:gd name="T8" fmla="*/ 0 w 63"/>
                    <a:gd name="T9" fmla="*/ 0 h 17"/>
                    <a:gd name="T10" fmla="*/ 0 w 63"/>
                    <a:gd name="T11" fmla="*/ 0 h 17"/>
                    <a:gd name="T12" fmla="*/ 0 w 63"/>
                    <a:gd name="T13" fmla="*/ 0 h 17"/>
                    <a:gd name="T14" fmla="*/ 0 w 63"/>
                    <a:gd name="T15" fmla="*/ 0 h 17"/>
                    <a:gd name="T16" fmla="*/ 0 w 63"/>
                    <a:gd name="T17" fmla="*/ 0 h 17"/>
                    <a:gd name="T18" fmla="*/ 0 w 63"/>
                    <a:gd name="T19" fmla="*/ 0 h 17"/>
                    <a:gd name="T20" fmla="*/ 0 w 63"/>
                    <a:gd name="T21" fmla="*/ 0 h 17"/>
                    <a:gd name="T22" fmla="*/ 0 w 63"/>
                    <a:gd name="T23" fmla="*/ 0 h 17"/>
                    <a:gd name="T24" fmla="*/ 0 w 63"/>
                    <a:gd name="T25" fmla="*/ 0 h 17"/>
                    <a:gd name="T26" fmla="*/ 0 w 63"/>
                    <a:gd name="T27" fmla="*/ 0 h 17"/>
                    <a:gd name="T28" fmla="*/ 0 w 63"/>
                    <a:gd name="T29" fmla="*/ 0 h 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3"/>
                    <a:gd name="T46" fmla="*/ 0 h 17"/>
                    <a:gd name="T47" fmla="*/ 63 w 63"/>
                    <a:gd name="T48" fmla="*/ 17 h 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3" h="17">
                      <a:moveTo>
                        <a:pt x="3" y="17"/>
                      </a:moveTo>
                      <a:lnTo>
                        <a:pt x="8" y="14"/>
                      </a:lnTo>
                      <a:lnTo>
                        <a:pt x="11" y="14"/>
                      </a:lnTo>
                      <a:lnTo>
                        <a:pt x="14" y="6"/>
                      </a:lnTo>
                      <a:lnTo>
                        <a:pt x="18" y="6"/>
                      </a:lnTo>
                      <a:lnTo>
                        <a:pt x="26" y="12"/>
                      </a:lnTo>
                      <a:lnTo>
                        <a:pt x="29" y="5"/>
                      </a:lnTo>
                      <a:lnTo>
                        <a:pt x="42" y="9"/>
                      </a:lnTo>
                      <a:lnTo>
                        <a:pt x="63" y="9"/>
                      </a:lnTo>
                      <a:lnTo>
                        <a:pt x="57" y="2"/>
                      </a:lnTo>
                      <a:lnTo>
                        <a:pt x="30" y="0"/>
                      </a:lnTo>
                      <a:lnTo>
                        <a:pt x="12" y="2"/>
                      </a:lnTo>
                      <a:lnTo>
                        <a:pt x="2" y="3"/>
                      </a:lnTo>
                      <a:lnTo>
                        <a:pt x="0" y="9"/>
                      </a:lnTo>
                      <a:lnTo>
                        <a:pt x="3" y="17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1" name="Freeform 59"/>
                <p:cNvSpPr>
                  <a:spLocks/>
                </p:cNvSpPr>
                <p:nvPr/>
              </p:nvSpPr>
              <p:spPr bwMode="auto">
                <a:xfrm>
                  <a:off x="5291" y="92"/>
                  <a:ext cx="8" cy="10"/>
                </a:xfrm>
                <a:custGeom>
                  <a:avLst/>
                  <a:gdLst>
                    <a:gd name="T0" fmla="*/ 0 w 28"/>
                    <a:gd name="T1" fmla="*/ 0 h 31"/>
                    <a:gd name="T2" fmla="*/ 0 w 28"/>
                    <a:gd name="T3" fmla="*/ 0 h 31"/>
                    <a:gd name="T4" fmla="*/ 0 w 28"/>
                    <a:gd name="T5" fmla="*/ 0 h 31"/>
                    <a:gd name="T6" fmla="*/ 0 w 28"/>
                    <a:gd name="T7" fmla="*/ 0 h 31"/>
                    <a:gd name="T8" fmla="*/ 0 w 28"/>
                    <a:gd name="T9" fmla="*/ 0 h 31"/>
                    <a:gd name="T10" fmla="*/ 0 w 28"/>
                    <a:gd name="T11" fmla="*/ 0 h 31"/>
                    <a:gd name="T12" fmla="*/ 0 w 28"/>
                    <a:gd name="T13" fmla="*/ 0 h 31"/>
                    <a:gd name="T14" fmla="*/ 0 w 28"/>
                    <a:gd name="T15" fmla="*/ 0 h 31"/>
                    <a:gd name="T16" fmla="*/ 0 w 28"/>
                    <a:gd name="T17" fmla="*/ 0 h 31"/>
                    <a:gd name="T18" fmla="*/ 0 w 28"/>
                    <a:gd name="T19" fmla="*/ 0 h 31"/>
                    <a:gd name="T20" fmla="*/ 0 w 28"/>
                    <a:gd name="T21" fmla="*/ 0 h 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8"/>
                    <a:gd name="T34" fmla="*/ 0 h 31"/>
                    <a:gd name="T35" fmla="*/ 28 w 28"/>
                    <a:gd name="T36" fmla="*/ 31 h 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8" h="31">
                      <a:moveTo>
                        <a:pt x="27" y="0"/>
                      </a:moveTo>
                      <a:lnTo>
                        <a:pt x="28" y="10"/>
                      </a:lnTo>
                      <a:lnTo>
                        <a:pt x="18" y="10"/>
                      </a:lnTo>
                      <a:lnTo>
                        <a:pt x="24" y="18"/>
                      </a:lnTo>
                      <a:lnTo>
                        <a:pt x="21" y="27"/>
                      </a:lnTo>
                      <a:lnTo>
                        <a:pt x="13" y="30"/>
                      </a:lnTo>
                      <a:lnTo>
                        <a:pt x="4" y="31"/>
                      </a:lnTo>
                      <a:lnTo>
                        <a:pt x="0" y="24"/>
                      </a:lnTo>
                      <a:lnTo>
                        <a:pt x="6" y="12"/>
                      </a:lnTo>
                      <a:lnTo>
                        <a:pt x="15" y="4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2" name="Freeform 60"/>
                <p:cNvSpPr>
                  <a:spLocks/>
                </p:cNvSpPr>
                <p:nvPr/>
              </p:nvSpPr>
              <p:spPr bwMode="auto">
                <a:xfrm>
                  <a:off x="5300" y="91"/>
                  <a:ext cx="8" cy="24"/>
                </a:xfrm>
                <a:custGeom>
                  <a:avLst/>
                  <a:gdLst>
                    <a:gd name="T0" fmla="*/ 0 w 24"/>
                    <a:gd name="T1" fmla="*/ 0 h 71"/>
                    <a:gd name="T2" fmla="*/ 0 w 24"/>
                    <a:gd name="T3" fmla="*/ 0 h 71"/>
                    <a:gd name="T4" fmla="*/ 0 w 24"/>
                    <a:gd name="T5" fmla="*/ 0 h 71"/>
                    <a:gd name="T6" fmla="*/ 0 w 24"/>
                    <a:gd name="T7" fmla="*/ 0 h 71"/>
                    <a:gd name="T8" fmla="*/ 0 w 24"/>
                    <a:gd name="T9" fmla="*/ 0 h 71"/>
                    <a:gd name="T10" fmla="*/ 0 w 24"/>
                    <a:gd name="T11" fmla="*/ 0 h 71"/>
                    <a:gd name="T12" fmla="*/ 0 w 24"/>
                    <a:gd name="T13" fmla="*/ 0 h 71"/>
                    <a:gd name="T14" fmla="*/ 0 w 24"/>
                    <a:gd name="T15" fmla="*/ 0 h 71"/>
                    <a:gd name="T16" fmla="*/ 0 w 24"/>
                    <a:gd name="T17" fmla="*/ 0 h 71"/>
                    <a:gd name="T18" fmla="*/ 0 w 24"/>
                    <a:gd name="T19" fmla="*/ 0 h 71"/>
                    <a:gd name="T20" fmla="*/ 0 w 24"/>
                    <a:gd name="T21" fmla="*/ 0 h 71"/>
                    <a:gd name="T22" fmla="*/ 0 w 24"/>
                    <a:gd name="T23" fmla="*/ 0 h 7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4"/>
                    <a:gd name="T37" fmla="*/ 0 h 71"/>
                    <a:gd name="T38" fmla="*/ 24 w 24"/>
                    <a:gd name="T39" fmla="*/ 71 h 7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4" h="71">
                      <a:moveTo>
                        <a:pt x="10" y="0"/>
                      </a:moveTo>
                      <a:lnTo>
                        <a:pt x="16" y="12"/>
                      </a:lnTo>
                      <a:lnTo>
                        <a:pt x="24" y="18"/>
                      </a:lnTo>
                      <a:lnTo>
                        <a:pt x="15" y="32"/>
                      </a:lnTo>
                      <a:lnTo>
                        <a:pt x="15" y="44"/>
                      </a:lnTo>
                      <a:lnTo>
                        <a:pt x="6" y="54"/>
                      </a:lnTo>
                      <a:lnTo>
                        <a:pt x="4" y="71"/>
                      </a:lnTo>
                      <a:lnTo>
                        <a:pt x="0" y="68"/>
                      </a:lnTo>
                      <a:lnTo>
                        <a:pt x="0" y="48"/>
                      </a:lnTo>
                      <a:lnTo>
                        <a:pt x="1" y="30"/>
                      </a:lnTo>
                      <a:lnTo>
                        <a:pt x="4" y="14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3" name="Freeform 61"/>
                <p:cNvSpPr>
                  <a:spLocks/>
                </p:cNvSpPr>
                <p:nvPr/>
              </p:nvSpPr>
              <p:spPr bwMode="auto">
                <a:xfrm>
                  <a:off x="5304" y="102"/>
                  <a:ext cx="10" cy="25"/>
                </a:xfrm>
                <a:custGeom>
                  <a:avLst/>
                  <a:gdLst>
                    <a:gd name="T0" fmla="*/ 0 w 30"/>
                    <a:gd name="T1" fmla="*/ 0 h 74"/>
                    <a:gd name="T2" fmla="*/ 0 w 30"/>
                    <a:gd name="T3" fmla="*/ 0 h 74"/>
                    <a:gd name="T4" fmla="*/ 0 w 30"/>
                    <a:gd name="T5" fmla="*/ 0 h 74"/>
                    <a:gd name="T6" fmla="*/ 0 w 30"/>
                    <a:gd name="T7" fmla="*/ 0 h 74"/>
                    <a:gd name="T8" fmla="*/ 0 w 30"/>
                    <a:gd name="T9" fmla="*/ 0 h 74"/>
                    <a:gd name="T10" fmla="*/ 0 w 30"/>
                    <a:gd name="T11" fmla="*/ 0 h 74"/>
                    <a:gd name="T12" fmla="*/ 0 w 30"/>
                    <a:gd name="T13" fmla="*/ 0 h 74"/>
                    <a:gd name="T14" fmla="*/ 0 w 30"/>
                    <a:gd name="T15" fmla="*/ 0 h 74"/>
                    <a:gd name="T16" fmla="*/ 0 w 30"/>
                    <a:gd name="T17" fmla="*/ 0 h 74"/>
                    <a:gd name="T18" fmla="*/ 0 w 30"/>
                    <a:gd name="T19" fmla="*/ 0 h 74"/>
                    <a:gd name="T20" fmla="*/ 0 w 30"/>
                    <a:gd name="T21" fmla="*/ 0 h 74"/>
                    <a:gd name="T22" fmla="*/ 0 w 30"/>
                    <a:gd name="T23" fmla="*/ 0 h 74"/>
                    <a:gd name="T24" fmla="*/ 0 w 30"/>
                    <a:gd name="T25" fmla="*/ 0 h 74"/>
                    <a:gd name="T26" fmla="*/ 0 w 30"/>
                    <a:gd name="T27" fmla="*/ 0 h 7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0"/>
                    <a:gd name="T43" fmla="*/ 0 h 74"/>
                    <a:gd name="T44" fmla="*/ 30 w 30"/>
                    <a:gd name="T45" fmla="*/ 74 h 7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0" h="74">
                      <a:moveTo>
                        <a:pt x="30" y="0"/>
                      </a:moveTo>
                      <a:lnTo>
                        <a:pt x="27" y="6"/>
                      </a:lnTo>
                      <a:lnTo>
                        <a:pt x="30" y="20"/>
                      </a:lnTo>
                      <a:lnTo>
                        <a:pt x="16" y="29"/>
                      </a:lnTo>
                      <a:lnTo>
                        <a:pt x="12" y="38"/>
                      </a:lnTo>
                      <a:lnTo>
                        <a:pt x="9" y="57"/>
                      </a:lnTo>
                      <a:lnTo>
                        <a:pt x="9" y="74"/>
                      </a:lnTo>
                      <a:lnTo>
                        <a:pt x="1" y="69"/>
                      </a:lnTo>
                      <a:lnTo>
                        <a:pt x="0" y="60"/>
                      </a:lnTo>
                      <a:lnTo>
                        <a:pt x="0" y="42"/>
                      </a:lnTo>
                      <a:lnTo>
                        <a:pt x="3" y="36"/>
                      </a:lnTo>
                      <a:lnTo>
                        <a:pt x="7" y="26"/>
                      </a:lnTo>
                      <a:lnTo>
                        <a:pt x="15" y="1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" name="Freeform 62"/>
                <p:cNvSpPr>
                  <a:spLocks/>
                </p:cNvSpPr>
                <p:nvPr/>
              </p:nvSpPr>
              <p:spPr bwMode="auto">
                <a:xfrm>
                  <a:off x="5347" y="100"/>
                  <a:ext cx="5" cy="9"/>
                </a:xfrm>
                <a:custGeom>
                  <a:avLst/>
                  <a:gdLst>
                    <a:gd name="T0" fmla="*/ 0 w 17"/>
                    <a:gd name="T1" fmla="*/ 0 h 26"/>
                    <a:gd name="T2" fmla="*/ 0 w 17"/>
                    <a:gd name="T3" fmla="*/ 0 h 26"/>
                    <a:gd name="T4" fmla="*/ 0 w 17"/>
                    <a:gd name="T5" fmla="*/ 0 h 26"/>
                    <a:gd name="T6" fmla="*/ 0 w 17"/>
                    <a:gd name="T7" fmla="*/ 0 h 26"/>
                    <a:gd name="T8" fmla="*/ 0 w 17"/>
                    <a:gd name="T9" fmla="*/ 0 h 26"/>
                    <a:gd name="T10" fmla="*/ 0 w 17"/>
                    <a:gd name="T11" fmla="*/ 0 h 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26"/>
                    <a:gd name="T20" fmla="*/ 17 w 17"/>
                    <a:gd name="T21" fmla="*/ 26 h 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26">
                      <a:moveTo>
                        <a:pt x="0" y="0"/>
                      </a:moveTo>
                      <a:lnTo>
                        <a:pt x="2" y="14"/>
                      </a:lnTo>
                      <a:lnTo>
                        <a:pt x="2" y="26"/>
                      </a:lnTo>
                      <a:lnTo>
                        <a:pt x="17" y="14"/>
                      </a:lnTo>
                      <a:lnTo>
                        <a:pt x="17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5" name="Freeform 63"/>
                <p:cNvSpPr>
                  <a:spLocks/>
                </p:cNvSpPr>
                <p:nvPr/>
              </p:nvSpPr>
              <p:spPr bwMode="auto">
                <a:xfrm>
                  <a:off x="5382" y="110"/>
                  <a:ext cx="48" cy="19"/>
                </a:xfrm>
                <a:custGeom>
                  <a:avLst/>
                  <a:gdLst>
                    <a:gd name="T0" fmla="*/ 0 w 156"/>
                    <a:gd name="T1" fmla="*/ 0 h 57"/>
                    <a:gd name="T2" fmla="*/ 0 w 156"/>
                    <a:gd name="T3" fmla="*/ 0 h 57"/>
                    <a:gd name="T4" fmla="*/ 0 w 156"/>
                    <a:gd name="T5" fmla="*/ 0 h 57"/>
                    <a:gd name="T6" fmla="*/ 0 w 156"/>
                    <a:gd name="T7" fmla="*/ 0 h 57"/>
                    <a:gd name="T8" fmla="*/ 0 w 156"/>
                    <a:gd name="T9" fmla="*/ 0 h 57"/>
                    <a:gd name="T10" fmla="*/ 0 w 156"/>
                    <a:gd name="T11" fmla="*/ 0 h 57"/>
                    <a:gd name="T12" fmla="*/ 0 w 156"/>
                    <a:gd name="T13" fmla="*/ 0 h 57"/>
                    <a:gd name="T14" fmla="*/ 0 w 156"/>
                    <a:gd name="T15" fmla="*/ 0 h 57"/>
                    <a:gd name="T16" fmla="*/ 0 w 156"/>
                    <a:gd name="T17" fmla="*/ 0 h 57"/>
                    <a:gd name="T18" fmla="*/ 0 w 156"/>
                    <a:gd name="T19" fmla="*/ 0 h 5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56"/>
                    <a:gd name="T31" fmla="*/ 0 h 57"/>
                    <a:gd name="T32" fmla="*/ 156 w 156"/>
                    <a:gd name="T33" fmla="*/ 57 h 5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56" h="57">
                      <a:moveTo>
                        <a:pt x="0" y="0"/>
                      </a:moveTo>
                      <a:lnTo>
                        <a:pt x="36" y="22"/>
                      </a:lnTo>
                      <a:lnTo>
                        <a:pt x="77" y="25"/>
                      </a:lnTo>
                      <a:lnTo>
                        <a:pt x="128" y="42"/>
                      </a:lnTo>
                      <a:lnTo>
                        <a:pt x="156" y="57"/>
                      </a:lnTo>
                      <a:lnTo>
                        <a:pt x="122" y="33"/>
                      </a:lnTo>
                      <a:lnTo>
                        <a:pt x="89" y="18"/>
                      </a:lnTo>
                      <a:lnTo>
                        <a:pt x="51" y="9"/>
                      </a:lnTo>
                      <a:lnTo>
                        <a:pt x="30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6" name="Freeform 64"/>
                <p:cNvSpPr>
                  <a:spLocks/>
                </p:cNvSpPr>
                <p:nvPr/>
              </p:nvSpPr>
              <p:spPr bwMode="auto">
                <a:xfrm>
                  <a:off x="5232" y="116"/>
                  <a:ext cx="288" cy="268"/>
                </a:xfrm>
                <a:custGeom>
                  <a:avLst/>
                  <a:gdLst>
                    <a:gd name="T0" fmla="*/ 0 w 934"/>
                    <a:gd name="T1" fmla="*/ 0 h 783"/>
                    <a:gd name="T2" fmla="*/ 0 w 934"/>
                    <a:gd name="T3" fmla="*/ 0 h 783"/>
                    <a:gd name="T4" fmla="*/ 0 w 934"/>
                    <a:gd name="T5" fmla="*/ 0 h 783"/>
                    <a:gd name="T6" fmla="*/ 0 w 934"/>
                    <a:gd name="T7" fmla="*/ 0 h 783"/>
                    <a:gd name="T8" fmla="*/ 0 w 934"/>
                    <a:gd name="T9" fmla="*/ 0 h 783"/>
                    <a:gd name="T10" fmla="*/ 0 w 934"/>
                    <a:gd name="T11" fmla="*/ 0 h 783"/>
                    <a:gd name="T12" fmla="*/ 0 w 934"/>
                    <a:gd name="T13" fmla="*/ 0 h 783"/>
                    <a:gd name="T14" fmla="*/ 0 w 934"/>
                    <a:gd name="T15" fmla="*/ 0 h 783"/>
                    <a:gd name="T16" fmla="*/ 0 w 934"/>
                    <a:gd name="T17" fmla="*/ 0 h 783"/>
                    <a:gd name="T18" fmla="*/ 0 w 934"/>
                    <a:gd name="T19" fmla="*/ 0 h 783"/>
                    <a:gd name="T20" fmla="*/ 0 w 934"/>
                    <a:gd name="T21" fmla="*/ 0 h 783"/>
                    <a:gd name="T22" fmla="*/ 0 w 934"/>
                    <a:gd name="T23" fmla="*/ 0 h 783"/>
                    <a:gd name="T24" fmla="*/ 0 w 934"/>
                    <a:gd name="T25" fmla="*/ 0 h 783"/>
                    <a:gd name="T26" fmla="*/ 0 w 934"/>
                    <a:gd name="T27" fmla="*/ 0 h 783"/>
                    <a:gd name="T28" fmla="*/ 0 w 934"/>
                    <a:gd name="T29" fmla="*/ 0 h 783"/>
                    <a:gd name="T30" fmla="*/ 0 w 934"/>
                    <a:gd name="T31" fmla="*/ 0 h 783"/>
                    <a:gd name="T32" fmla="*/ 0 w 934"/>
                    <a:gd name="T33" fmla="*/ 0 h 783"/>
                    <a:gd name="T34" fmla="*/ 0 w 934"/>
                    <a:gd name="T35" fmla="*/ 0 h 783"/>
                    <a:gd name="T36" fmla="*/ 0 w 934"/>
                    <a:gd name="T37" fmla="*/ 0 h 783"/>
                    <a:gd name="T38" fmla="*/ 0 w 934"/>
                    <a:gd name="T39" fmla="*/ 0 h 783"/>
                    <a:gd name="T40" fmla="*/ 0 w 934"/>
                    <a:gd name="T41" fmla="*/ 0 h 783"/>
                    <a:gd name="T42" fmla="*/ 0 w 934"/>
                    <a:gd name="T43" fmla="*/ 0 h 783"/>
                    <a:gd name="T44" fmla="*/ 0 w 934"/>
                    <a:gd name="T45" fmla="*/ 0 h 783"/>
                    <a:gd name="T46" fmla="*/ 0 w 934"/>
                    <a:gd name="T47" fmla="*/ 0 h 783"/>
                    <a:gd name="T48" fmla="*/ 0 w 934"/>
                    <a:gd name="T49" fmla="*/ 0 h 783"/>
                    <a:gd name="T50" fmla="*/ 0 w 934"/>
                    <a:gd name="T51" fmla="*/ 0 h 783"/>
                    <a:gd name="T52" fmla="*/ 0 w 934"/>
                    <a:gd name="T53" fmla="*/ 0 h 783"/>
                    <a:gd name="T54" fmla="*/ 0 w 934"/>
                    <a:gd name="T55" fmla="*/ 0 h 783"/>
                    <a:gd name="T56" fmla="*/ 0 w 934"/>
                    <a:gd name="T57" fmla="*/ 0 h 783"/>
                    <a:gd name="T58" fmla="*/ 0 w 934"/>
                    <a:gd name="T59" fmla="*/ 0 h 783"/>
                    <a:gd name="T60" fmla="*/ 0 w 934"/>
                    <a:gd name="T61" fmla="*/ 0 h 783"/>
                    <a:gd name="T62" fmla="*/ 0 w 934"/>
                    <a:gd name="T63" fmla="*/ 0 h 783"/>
                    <a:gd name="T64" fmla="*/ 0 w 934"/>
                    <a:gd name="T65" fmla="*/ 0 h 783"/>
                    <a:gd name="T66" fmla="*/ 0 w 934"/>
                    <a:gd name="T67" fmla="*/ 0 h 78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34"/>
                    <a:gd name="T103" fmla="*/ 0 h 783"/>
                    <a:gd name="T104" fmla="*/ 934 w 934"/>
                    <a:gd name="T105" fmla="*/ 783 h 78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34" h="783">
                      <a:moveTo>
                        <a:pt x="24" y="0"/>
                      </a:moveTo>
                      <a:lnTo>
                        <a:pt x="10" y="22"/>
                      </a:lnTo>
                      <a:lnTo>
                        <a:pt x="6" y="37"/>
                      </a:lnTo>
                      <a:lnTo>
                        <a:pt x="16" y="57"/>
                      </a:lnTo>
                      <a:lnTo>
                        <a:pt x="30" y="76"/>
                      </a:lnTo>
                      <a:lnTo>
                        <a:pt x="49" y="90"/>
                      </a:lnTo>
                      <a:lnTo>
                        <a:pt x="127" y="109"/>
                      </a:lnTo>
                      <a:lnTo>
                        <a:pt x="244" y="78"/>
                      </a:lnTo>
                      <a:lnTo>
                        <a:pt x="346" y="40"/>
                      </a:lnTo>
                      <a:lnTo>
                        <a:pt x="424" y="16"/>
                      </a:lnTo>
                      <a:lnTo>
                        <a:pt x="934" y="729"/>
                      </a:lnTo>
                      <a:lnTo>
                        <a:pt x="868" y="714"/>
                      </a:lnTo>
                      <a:lnTo>
                        <a:pt x="835" y="711"/>
                      </a:lnTo>
                      <a:lnTo>
                        <a:pt x="802" y="712"/>
                      </a:lnTo>
                      <a:lnTo>
                        <a:pt x="754" y="712"/>
                      </a:lnTo>
                      <a:lnTo>
                        <a:pt x="721" y="709"/>
                      </a:lnTo>
                      <a:lnTo>
                        <a:pt x="684" y="703"/>
                      </a:lnTo>
                      <a:lnTo>
                        <a:pt x="636" y="693"/>
                      </a:lnTo>
                      <a:lnTo>
                        <a:pt x="607" y="693"/>
                      </a:lnTo>
                      <a:lnTo>
                        <a:pt x="580" y="700"/>
                      </a:lnTo>
                      <a:lnTo>
                        <a:pt x="567" y="717"/>
                      </a:lnTo>
                      <a:lnTo>
                        <a:pt x="553" y="735"/>
                      </a:lnTo>
                      <a:lnTo>
                        <a:pt x="534" y="754"/>
                      </a:lnTo>
                      <a:lnTo>
                        <a:pt x="516" y="768"/>
                      </a:lnTo>
                      <a:lnTo>
                        <a:pt x="492" y="778"/>
                      </a:lnTo>
                      <a:lnTo>
                        <a:pt x="463" y="783"/>
                      </a:lnTo>
                      <a:lnTo>
                        <a:pt x="436" y="772"/>
                      </a:lnTo>
                      <a:lnTo>
                        <a:pt x="418" y="760"/>
                      </a:lnTo>
                      <a:lnTo>
                        <a:pt x="405" y="750"/>
                      </a:lnTo>
                      <a:lnTo>
                        <a:pt x="7" y="58"/>
                      </a:lnTo>
                      <a:lnTo>
                        <a:pt x="0" y="40"/>
                      </a:lnTo>
                      <a:lnTo>
                        <a:pt x="3" y="25"/>
                      </a:lnTo>
                      <a:lnTo>
                        <a:pt x="9" y="13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7" name="Freeform 65"/>
                <p:cNvSpPr>
                  <a:spLocks/>
                </p:cNvSpPr>
                <p:nvPr/>
              </p:nvSpPr>
              <p:spPr bwMode="auto">
                <a:xfrm>
                  <a:off x="5234" y="116"/>
                  <a:ext cx="36" cy="37"/>
                </a:xfrm>
                <a:custGeom>
                  <a:avLst/>
                  <a:gdLst>
                    <a:gd name="T0" fmla="*/ 0 w 118"/>
                    <a:gd name="T1" fmla="*/ 0 h 108"/>
                    <a:gd name="T2" fmla="*/ 0 w 118"/>
                    <a:gd name="T3" fmla="*/ 0 h 108"/>
                    <a:gd name="T4" fmla="*/ 0 w 118"/>
                    <a:gd name="T5" fmla="*/ 0 h 108"/>
                    <a:gd name="T6" fmla="*/ 0 w 118"/>
                    <a:gd name="T7" fmla="*/ 0 h 108"/>
                    <a:gd name="T8" fmla="*/ 0 w 118"/>
                    <a:gd name="T9" fmla="*/ 0 h 108"/>
                    <a:gd name="T10" fmla="*/ 0 w 118"/>
                    <a:gd name="T11" fmla="*/ 0 h 108"/>
                    <a:gd name="T12" fmla="*/ 0 w 118"/>
                    <a:gd name="T13" fmla="*/ 0 h 108"/>
                    <a:gd name="T14" fmla="*/ 0 w 118"/>
                    <a:gd name="T15" fmla="*/ 0 h 108"/>
                    <a:gd name="T16" fmla="*/ 0 w 118"/>
                    <a:gd name="T17" fmla="*/ 0 h 108"/>
                    <a:gd name="T18" fmla="*/ 0 w 118"/>
                    <a:gd name="T19" fmla="*/ 0 h 108"/>
                    <a:gd name="T20" fmla="*/ 0 w 118"/>
                    <a:gd name="T21" fmla="*/ 0 h 108"/>
                    <a:gd name="T22" fmla="*/ 0 w 118"/>
                    <a:gd name="T23" fmla="*/ 0 h 10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8"/>
                    <a:gd name="T37" fmla="*/ 0 h 108"/>
                    <a:gd name="T38" fmla="*/ 118 w 118"/>
                    <a:gd name="T39" fmla="*/ 108 h 10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8" h="108">
                      <a:moveTo>
                        <a:pt x="18" y="0"/>
                      </a:moveTo>
                      <a:lnTo>
                        <a:pt x="27" y="29"/>
                      </a:lnTo>
                      <a:lnTo>
                        <a:pt x="46" y="53"/>
                      </a:lnTo>
                      <a:lnTo>
                        <a:pt x="75" y="81"/>
                      </a:lnTo>
                      <a:lnTo>
                        <a:pt x="103" y="101"/>
                      </a:lnTo>
                      <a:lnTo>
                        <a:pt x="118" y="108"/>
                      </a:lnTo>
                      <a:lnTo>
                        <a:pt x="42" y="87"/>
                      </a:lnTo>
                      <a:lnTo>
                        <a:pt x="24" y="77"/>
                      </a:lnTo>
                      <a:lnTo>
                        <a:pt x="12" y="56"/>
                      </a:lnTo>
                      <a:lnTo>
                        <a:pt x="0" y="36"/>
                      </a:lnTo>
                      <a:lnTo>
                        <a:pt x="7" y="17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8" name="Freeform 66"/>
                <p:cNvSpPr>
                  <a:spLocks/>
                </p:cNvSpPr>
                <p:nvPr/>
              </p:nvSpPr>
              <p:spPr bwMode="auto">
                <a:xfrm>
                  <a:off x="5236" y="225"/>
                  <a:ext cx="48" cy="79"/>
                </a:xfrm>
                <a:custGeom>
                  <a:avLst/>
                  <a:gdLst>
                    <a:gd name="T0" fmla="*/ 0 w 156"/>
                    <a:gd name="T1" fmla="*/ 0 h 231"/>
                    <a:gd name="T2" fmla="*/ 0 w 156"/>
                    <a:gd name="T3" fmla="*/ 0 h 231"/>
                    <a:gd name="T4" fmla="*/ 0 w 156"/>
                    <a:gd name="T5" fmla="*/ 0 h 231"/>
                    <a:gd name="T6" fmla="*/ 0 w 156"/>
                    <a:gd name="T7" fmla="*/ 0 h 231"/>
                    <a:gd name="T8" fmla="*/ 0 w 156"/>
                    <a:gd name="T9" fmla="*/ 0 h 231"/>
                    <a:gd name="T10" fmla="*/ 0 w 156"/>
                    <a:gd name="T11" fmla="*/ 0 h 231"/>
                    <a:gd name="T12" fmla="*/ 0 w 156"/>
                    <a:gd name="T13" fmla="*/ 0 h 231"/>
                    <a:gd name="T14" fmla="*/ 0 w 156"/>
                    <a:gd name="T15" fmla="*/ 0 h 231"/>
                    <a:gd name="T16" fmla="*/ 0 w 156"/>
                    <a:gd name="T17" fmla="*/ 0 h 231"/>
                    <a:gd name="T18" fmla="*/ 0 w 156"/>
                    <a:gd name="T19" fmla="*/ 0 h 231"/>
                    <a:gd name="T20" fmla="*/ 0 w 156"/>
                    <a:gd name="T21" fmla="*/ 0 h 231"/>
                    <a:gd name="T22" fmla="*/ 0 w 156"/>
                    <a:gd name="T23" fmla="*/ 0 h 231"/>
                    <a:gd name="T24" fmla="*/ 0 w 156"/>
                    <a:gd name="T25" fmla="*/ 0 h 231"/>
                    <a:gd name="T26" fmla="*/ 0 w 156"/>
                    <a:gd name="T27" fmla="*/ 0 h 231"/>
                    <a:gd name="T28" fmla="*/ 0 w 156"/>
                    <a:gd name="T29" fmla="*/ 0 h 231"/>
                    <a:gd name="T30" fmla="*/ 0 w 156"/>
                    <a:gd name="T31" fmla="*/ 0 h 231"/>
                    <a:gd name="T32" fmla="*/ 0 w 156"/>
                    <a:gd name="T33" fmla="*/ 0 h 231"/>
                    <a:gd name="T34" fmla="*/ 0 w 156"/>
                    <a:gd name="T35" fmla="*/ 0 h 231"/>
                    <a:gd name="T36" fmla="*/ 0 w 156"/>
                    <a:gd name="T37" fmla="*/ 0 h 231"/>
                    <a:gd name="T38" fmla="*/ 0 w 156"/>
                    <a:gd name="T39" fmla="*/ 0 h 231"/>
                    <a:gd name="T40" fmla="*/ 0 w 156"/>
                    <a:gd name="T41" fmla="*/ 0 h 231"/>
                    <a:gd name="T42" fmla="*/ 0 w 156"/>
                    <a:gd name="T43" fmla="*/ 0 h 231"/>
                    <a:gd name="T44" fmla="*/ 0 w 156"/>
                    <a:gd name="T45" fmla="*/ 0 h 231"/>
                    <a:gd name="T46" fmla="*/ 0 w 156"/>
                    <a:gd name="T47" fmla="*/ 0 h 231"/>
                    <a:gd name="T48" fmla="*/ 0 w 156"/>
                    <a:gd name="T49" fmla="*/ 0 h 231"/>
                    <a:gd name="T50" fmla="*/ 0 w 156"/>
                    <a:gd name="T51" fmla="*/ 0 h 231"/>
                    <a:gd name="T52" fmla="*/ 0 w 156"/>
                    <a:gd name="T53" fmla="*/ 0 h 231"/>
                    <a:gd name="T54" fmla="*/ 0 w 156"/>
                    <a:gd name="T55" fmla="*/ 0 h 231"/>
                    <a:gd name="T56" fmla="*/ 0 w 156"/>
                    <a:gd name="T57" fmla="*/ 0 h 231"/>
                    <a:gd name="T58" fmla="*/ 0 w 156"/>
                    <a:gd name="T59" fmla="*/ 0 h 231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56"/>
                    <a:gd name="T91" fmla="*/ 0 h 231"/>
                    <a:gd name="T92" fmla="*/ 156 w 156"/>
                    <a:gd name="T93" fmla="*/ 231 h 231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56" h="231">
                      <a:moveTo>
                        <a:pt x="45" y="3"/>
                      </a:moveTo>
                      <a:lnTo>
                        <a:pt x="23" y="56"/>
                      </a:lnTo>
                      <a:lnTo>
                        <a:pt x="5" y="89"/>
                      </a:lnTo>
                      <a:lnTo>
                        <a:pt x="0" y="104"/>
                      </a:lnTo>
                      <a:lnTo>
                        <a:pt x="3" y="123"/>
                      </a:lnTo>
                      <a:lnTo>
                        <a:pt x="8" y="146"/>
                      </a:lnTo>
                      <a:lnTo>
                        <a:pt x="9" y="162"/>
                      </a:lnTo>
                      <a:lnTo>
                        <a:pt x="17" y="182"/>
                      </a:lnTo>
                      <a:lnTo>
                        <a:pt x="27" y="197"/>
                      </a:lnTo>
                      <a:lnTo>
                        <a:pt x="36" y="207"/>
                      </a:lnTo>
                      <a:lnTo>
                        <a:pt x="41" y="213"/>
                      </a:lnTo>
                      <a:lnTo>
                        <a:pt x="48" y="225"/>
                      </a:lnTo>
                      <a:lnTo>
                        <a:pt x="57" y="231"/>
                      </a:lnTo>
                      <a:lnTo>
                        <a:pt x="72" y="228"/>
                      </a:lnTo>
                      <a:lnTo>
                        <a:pt x="81" y="224"/>
                      </a:lnTo>
                      <a:lnTo>
                        <a:pt x="90" y="224"/>
                      </a:lnTo>
                      <a:lnTo>
                        <a:pt x="107" y="212"/>
                      </a:lnTo>
                      <a:lnTo>
                        <a:pt x="132" y="191"/>
                      </a:lnTo>
                      <a:lnTo>
                        <a:pt x="146" y="176"/>
                      </a:lnTo>
                      <a:lnTo>
                        <a:pt x="152" y="164"/>
                      </a:lnTo>
                      <a:lnTo>
                        <a:pt x="156" y="150"/>
                      </a:lnTo>
                      <a:lnTo>
                        <a:pt x="152" y="122"/>
                      </a:lnTo>
                      <a:lnTo>
                        <a:pt x="146" y="102"/>
                      </a:lnTo>
                      <a:lnTo>
                        <a:pt x="140" y="87"/>
                      </a:lnTo>
                      <a:lnTo>
                        <a:pt x="135" y="75"/>
                      </a:lnTo>
                      <a:lnTo>
                        <a:pt x="132" y="62"/>
                      </a:lnTo>
                      <a:lnTo>
                        <a:pt x="132" y="32"/>
                      </a:lnTo>
                      <a:lnTo>
                        <a:pt x="131" y="6"/>
                      </a:lnTo>
                      <a:lnTo>
                        <a:pt x="131" y="0"/>
                      </a:lnTo>
                      <a:lnTo>
                        <a:pt x="45" y="3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9" name="Freeform 67"/>
                <p:cNvSpPr>
                  <a:spLocks/>
                </p:cNvSpPr>
                <p:nvPr/>
              </p:nvSpPr>
              <p:spPr bwMode="auto">
                <a:xfrm>
                  <a:off x="5237" y="228"/>
                  <a:ext cx="24" cy="61"/>
                </a:xfrm>
                <a:custGeom>
                  <a:avLst/>
                  <a:gdLst>
                    <a:gd name="T0" fmla="*/ 0 w 78"/>
                    <a:gd name="T1" fmla="*/ 0 h 178"/>
                    <a:gd name="T2" fmla="*/ 0 w 78"/>
                    <a:gd name="T3" fmla="*/ 0 h 178"/>
                    <a:gd name="T4" fmla="*/ 0 w 78"/>
                    <a:gd name="T5" fmla="*/ 0 h 178"/>
                    <a:gd name="T6" fmla="*/ 0 w 78"/>
                    <a:gd name="T7" fmla="*/ 0 h 178"/>
                    <a:gd name="T8" fmla="*/ 0 w 78"/>
                    <a:gd name="T9" fmla="*/ 0 h 178"/>
                    <a:gd name="T10" fmla="*/ 0 w 78"/>
                    <a:gd name="T11" fmla="*/ 0 h 178"/>
                    <a:gd name="T12" fmla="*/ 0 w 78"/>
                    <a:gd name="T13" fmla="*/ 0 h 178"/>
                    <a:gd name="T14" fmla="*/ 0 w 78"/>
                    <a:gd name="T15" fmla="*/ 0 h 178"/>
                    <a:gd name="T16" fmla="*/ 0 w 78"/>
                    <a:gd name="T17" fmla="*/ 0 h 178"/>
                    <a:gd name="T18" fmla="*/ 0 w 78"/>
                    <a:gd name="T19" fmla="*/ 0 h 178"/>
                    <a:gd name="T20" fmla="*/ 0 w 78"/>
                    <a:gd name="T21" fmla="*/ 0 h 178"/>
                    <a:gd name="T22" fmla="*/ 0 w 78"/>
                    <a:gd name="T23" fmla="*/ 0 h 178"/>
                    <a:gd name="T24" fmla="*/ 0 w 78"/>
                    <a:gd name="T25" fmla="*/ 0 h 178"/>
                    <a:gd name="T26" fmla="*/ 0 w 78"/>
                    <a:gd name="T27" fmla="*/ 0 h 178"/>
                    <a:gd name="T28" fmla="*/ 0 w 78"/>
                    <a:gd name="T29" fmla="*/ 0 h 178"/>
                    <a:gd name="T30" fmla="*/ 0 w 78"/>
                    <a:gd name="T31" fmla="*/ 0 h 178"/>
                    <a:gd name="T32" fmla="*/ 0 w 78"/>
                    <a:gd name="T33" fmla="*/ 0 h 178"/>
                    <a:gd name="T34" fmla="*/ 0 w 78"/>
                    <a:gd name="T35" fmla="*/ 0 h 178"/>
                    <a:gd name="T36" fmla="*/ 0 w 78"/>
                    <a:gd name="T37" fmla="*/ 0 h 178"/>
                    <a:gd name="T38" fmla="*/ 0 w 78"/>
                    <a:gd name="T39" fmla="*/ 0 h 178"/>
                    <a:gd name="T40" fmla="*/ 0 w 78"/>
                    <a:gd name="T41" fmla="*/ 0 h 178"/>
                    <a:gd name="T42" fmla="*/ 0 w 78"/>
                    <a:gd name="T43" fmla="*/ 0 h 178"/>
                    <a:gd name="T44" fmla="*/ 0 w 78"/>
                    <a:gd name="T45" fmla="*/ 0 h 178"/>
                    <a:gd name="T46" fmla="*/ 0 w 78"/>
                    <a:gd name="T47" fmla="*/ 0 h 178"/>
                    <a:gd name="T48" fmla="*/ 0 w 78"/>
                    <a:gd name="T49" fmla="*/ 0 h 178"/>
                    <a:gd name="T50" fmla="*/ 0 w 78"/>
                    <a:gd name="T51" fmla="*/ 0 h 178"/>
                    <a:gd name="T52" fmla="*/ 0 w 78"/>
                    <a:gd name="T53" fmla="*/ 0 h 178"/>
                    <a:gd name="T54" fmla="*/ 0 w 78"/>
                    <a:gd name="T55" fmla="*/ 0 h 178"/>
                    <a:gd name="T56" fmla="*/ 0 w 78"/>
                    <a:gd name="T57" fmla="*/ 0 h 17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78"/>
                    <a:gd name="T88" fmla="*/ 0 h 178"/>
                    <a:gd name="T89" fmla="*/ 78 w 78"/>
                    <a:gd name="T90" fmla="*/ 178 h 178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78" h="178">
                      <a:moveTo>
                        <a:pt x="74" y="10"/>
                      </a:moveTo>
                      <a:lnTo>
                        <a:pt x="72" y="21"/>
                      </a:lnTo>
                      <a:lnTo>
                        <a:pt x="75" y="46"/>
                      </a:lnTo>
                      <a:lnTo>
                        <a:pt x="78" y="82"/>
                      </a:lnTo>
                      <a:lnTo>
                        <a:pt x="75" y="114"/>
                      </a:lnTo>
                      <a:lnTo>
                        <a:pt x="68" y="135"/>
                      </a:lnTo>
                      <a:lnTo>
                        <a:pt x="56" y="148"/>
                      </a:lnTo>
                      <a:lnTo>
                        <a:pt x="50" y="150"/>
                      </a:lnTo>
                      <a:lnTo>
                        <a:pt x="44" y="148"/>
                      </a:lnTo>
                      <a:lnTo>
                        <a:pt x="42" y="138"/>
                      </a:lnTo>
                      <a:lnTo>
                        <a:pt x="42" y="120"/>
                      </a:lnTo>
                      <a:lnTo>
                        <a:pt x="45" y="94"/>
                      </a:lnTo>
                      <a:lnTo>
                        <a:pt x="51" y="75"/>
                      </a:lnTo>
                      <a:lnTo>
                        <a:pt x="59" y="61"/>
                      </a:lnTo>
                      <a:lnTo>
                        <a:pt x="65" y="48"/>
                      </a:lnTo>
                      <a:lnTo>
                        <a:pt x="47" y="73"/>
                      </a:lnTo>
                      <a:lnTo>
                        <a:pt x="36" y="99"/>
                      </a:lnTo>
                      <a:lnTo>
                        <a:pt x="24" y="127"/>
                      </a:lnTo>
                      <a:lnTo>
                        <a:pt x="24" y="150"/>
                      </a:lnTo>
                      <a:lnTo>
                        <a:pt x="23" y="175"/>
                      </a:lnTo>
                      <a:lnTo>
                        <a:pt x="20" y="178"/>
                      </a:lnTo>
                      <a:lnTo>
                        <a:pt x="12" y="157"/>
                      </a:lnTo>
                      <a:lnTo>
                        <a:pt x="2" y="117"/>
                      </a:lnTo>
                      <a:lnTo>
                        <a:pt x="0" y="94"/>
                      </a:lnTo>
                      <a:lnTo>
                        <a:pt x="11" y="69"/>
                      </a:lnTo>
                      <a:lnTo>
                        <a:pt x="24" y="42"/>
                      </a:lnTo>
                      <a:lnTo>
                        <a:pt x="32" y="21"/>
                      </a:lnTo>
                      <a:lnTo>
                        <a:pt x="44" y="0"/>
                      </a:lnTo>
                      <a:lnTo>
                        <a:pt x="74" y="1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0" name="Freeform 68"/>
                <p:cNvSpPr>
                  <a:spLocks/>
                </p:cNvSpPr>
                <p:nvPr/>
              </p:nvSpPr>
              <p:spPr bwMode="auto">
                <a:xfrm>
                  <a:off x="5245" y="172"/>
                  <a:ext cx="42" cy="58"/>
                </a:xfrm>
                <a:custGeom>
                  <a:avLst/>
                  <a:gdLst>
                    <a:gd name="T0" fmla="*/ 0 w 138"/>
                    <a:gd name="T1" fmla="*/ 0 h 171"/>
                    <a:gd name="T2" fmla="*/ 0 w 138"/>
                    <a:gd name="T3" fmla="*/ 0 h 171"/>
                    <a:gd name="T4" fmla="*/ 0 w 138"/>
                    <a:gd name="T5" fmla="*/ 0 h 171"/>
                    <a:gd name="T6" fmla="*/ 0 w 138"/>
                    <a:gd name="T7" fmla="*/ 0 h 171"/>
                    <a:gd name="T8" fmla="*/ 0 w 138"/>
                    <a:gd name="T9" fmla="*/ 0 h 171"/>
                    <a:gd name="T10" fmla="*/ 0 w 138"/>
                    <a:gd name="T11" fmla="*/ 0 h 171"/>
                    <a:gd name="T12" fmla="*/ 0 w 138"/>
                    <a:gd name="T13" fmla="*/ 0 h 171"/>
                    <a:gd name="T14" fmla="*/ 0 w 138"/>
                    <a:gd name="T15" fmla="*/ 0 h 171"/>
                    <a:gd name="T16" fmla="*/ 0 w 138"/>
                    <a:gd name="T17" fmla="*/ 0 h 171"/>
                    <a:gd name="T18" fmla="*/ 0 w 138"/>
                    <a:gd name="T19" fmla="*/ 0 h 171"/>
                    <a:gd name="T20" fmla="*/ 0 w 138"/>
                    <a:gd name="T21" fmla="*/ 0 h 171"/>
                    <a:gd name="T22" fmla="*/ 0 w 138"/>
                    <a:gd name="T23" fmla="*/ 0 h 171"/>
                    <a:gd name="T24" fmla="*/ 0 w 138"/>
                    <a:gd name="T25" fmla="*/ 0 h 171"/>
                    <a:gd name="T26" fmla="*/ 0 w 138"/>
                    <a:gd name="T27" fmla="*/ 0 h 171"/>
                    <a:gd name="T28" fmla="*/ 0 w 138"/>
                    <a:gd name="T29" fmla="*/ 0 h 171"/>
                    <a:gd name="T30" fmla="*/ 0 w 138"/>
                    <a:gd name="T31" fmla="*/ 0 h 171"/>
                    <a:gd name="T32" fmla="*/ 0 w 138"/>
                    <a:gd name="T33" fmla="*/ 0 h 171"/>
                    <a:gd name="T34" fmla="*/ 0 w 138"/>
                    <a:gd name="T35" fmla="*/ 0 h 171"/>
                    <a:gd name="T36" fmla="*/ 0 w 138"/>
                    <a:gd name="T37" fmla="*/ 0 h 171"/>
                    <a:gd name="T38" fmla="*/ 0 w 138"/>
                    <a:gd name="T39" fmla="*/ 0 h 171"/>
                    <a:gd name="T40" fmla="*/ 0 w 138"/>
                    <a:gd name="T41" fmla="*/ 0 h 171"/>
                    <a:gd name="T42" fmla="*/ 0 w 138"/>
                    <a:gd name="T43" fmla="*/ 0 h 171"/>
                    <a:gd name="T44" fmla="*/ 0 w 138"/>
                    <a:gd name="T45" fmla="*/ 0 h 171"/>
                    <a:gd name="T46" fmla="*/ 0 w 138"/>
                    <a:gd name="T47" fmla="*/ 0 h 171"/>
                    <a:gd name="T48" fmla="*/ 0 w 138"/>
                    <a:gd name="T49" fmla="*/ 0 h 171"/>
                    <a:gd name="T50" fmla="*/ 0 w 138"/>
                    <a:gd name="T51" fmla="*/ 0 h 171"/>
                    <a:gd name="T52" fmla="*/ 0 w 138"/>
                    <a:gd name="T53" fmla="*/ 0 h 171"/>
                    <a:gd name="T54" fmla="*/ 0 w 138"/>
                    <a:gd name="T55" fmla="*/ 0 h 171"/>
                    <a:gd name="T56" fmla="*/ 0 w 138"/>
                    <a:gd name="T57" fmla="*/ 0 h 171"/>
                    <a:gd name="T58" fmla="*/ 0 w 138"/>
                    <a:gd name="T59" fmla="*/ 0 h 171"/>
                    <a:gd name="T60" fmla="*/ 0 w 138"/>
                    <a:gd name="T61" fmla="*/ 0 h 171"/>
                    <a:gd name="T62" fmla="*/ 0 w 138"/>
                    <a:gd name="T63" fmla="*/ 0 h 171"/>
                    <a:gd name="T64" fmla="*/ 0 w 138"/>
                    <a:gd name="T65" fmla="*/ 0 h 171"/>
                    <a:gd name="T66" fmla="*/ 0 w 138"/>
                    <a:gd name="T67" fmla="*/ 0 h 171"/>
                    <a:gd name="T68" fmla="*/ 0 w 138"/>
                    <a:gd name="T69" fmla="*/ 0 h 171"/>
                    <a:gd name="T70" fmla="*/ 0 w 138"/>
                    <a:gd name="T71" fmla="*/ 0 h 171"/>
                    <a:gd name="T72" fmla="*/ 0 w 138"/>
                    <a:gd name="T73" fmla="*/ 0 h 171"/>
                    <a:gd name="T74" fmla="*/ 0 w 138"/>
                    <a:gd name="T75" fmla="*/ 0 h 171"/>
                    <a:gd name="T76" fmla="*/ 0 w 138"/>
                    <a:gd name="T77" fmla="*/ 0 h 171"/>
                    <a:gd name="T78" fmla="*/ 0 w 138"/>
                    <a:gd name="T79" fmla="*/ 0 h 171"/>
                    <a:gd name="T80" fmla="*/ 0 w 138"/>
                    <a:gd name="T81" fmla="*/ 0 h 171"/>
                    <a:gd name="T82" fmla="*/ 0 w 138"/>
                    <a:gd name="T83" fmla="*/ 0 h 171"/>
                    <a:gd name="T84" fmla="*/ 0 w 138"/>
                    <a:gd name="T85" fmla="*/ 0 h 171"/>
                    <a:gd name="T86" fmla="*/ 0 w 138"/>
                    <a:gd name="T87" fmla="*/ 0 h 171"/>
                    <a:gd name="T88" fmla="*/ 0 w 138"/>
                    <a:gd name="T89" fmla="*/ 0 h 171"/>
                    <a:gd name="T90" fmla="*/ 0 w 138"/>
                    <a:gd name="T91" fmla="*/ 0 h 171"/>
                    <a:gd name="T92" fmla="*/ 0 w 138"/>
                    <a:gd name="T93" fmla="*/ 0 h 171"/>
                    <a:gd name="T94" fmla="*/ 0 w 138"/>
                    <a:gd name="T95" fmla="*/ 0 h 171"/>
                    <a:gd name="T96" fmla="*/ 0 w 138"/>
                    <a:gd name="T97" fmla="*/ 0 h 171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38"/>
                    <a:gd name="T148" fmla="*/ 0 h 171"/>
                    <a:gd name="T149" fmla="*/ 138 w 138"/>
                    <a:gd name="T150" fmla="*/ 171 h 171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38" h="171">
                      <a:moveTo>
                        <a:pt x="93" y="51"/>
                      </a:moveTo>
                      <a:lnTo>
                        <a:pt x="92" y="37"/>
                      </a:lnTo>
                      <a:lnTo>
                        <a:pt x="86" y="30"/>
                      </a:lnTo>
                      <a:lnTo>
                        <a:pt x="72" y="16"/>
                      </a:lnTo>
                      <a:lnTo>
                        <a:pt x="56" y="4"/>
                      </a:lnTo>
                      <a:lnTo>
                        <a:pt x="44" y="0"/>
                      </a:lnTo>
                      <a:lnTo>
                        <a:pt x="38" y="0"/>
                      </a:lnTo>
                      <a:lnTo>
                        <a:pt x="26" y="9"/>
                      </a:lnTo>
                      <a:lnTo>
                        <a:pt x="23" y="15"/>
                      </a:lnTo>
                      <a:lnTo>
                        <a:pt x="23" y="28"/>
                      </a:lnTo>
                      <a:lnTo>
                        <a:pt x="27" y="39"/>
                      </a:lnTo>
                      <a:lnTo>
                        <a:pt x="33" y="46"/>
                      </a:lnTo>
                      <a:lnTo>
                        <a:pt x="18" y="49"/>
                      </a:lnTo>
                      <a:lnTo>
                        <a:pt x="8" y="54"/>
                      </a:lnTo>
                      <a:lnTo>
                        <a:pt x="2" y="67"/>
                      </a:lnTo>
                      <a:lnTo>
                        <a:pt x="3" y="72"/>
                      </a:lnTo>
                      <a:lnTo>
                        <a:pt x="9" y="79"/>
                      </a:lnTo>
                      <a:lnTo>
                        <a:pt x="17" y="84"/>
                      </a:lnTo>
                      <a:lnTo>
                        <a:pt x="9" y="90"/>
                      </a:lnTo>
                      <a:lnTo>
                        <a:pt x="2" y="94"/>
                      </a:lnTo>
                      <a:lnTo>
                        <a:pt x="0" y="102"/>
                      </a:lnTo>
                      <a:lnTo>
                        <a:pt x="0" y="109"/>
                      </a:lnTo>
                      <a:lnTo>
                        <a:pt x="2" y="115"/>
                      </a:lnTo>
                      <a:lnTo>
                        <a:pt x="6" y="121"/>
                      </a:lnTo>
                      <a:lnTo>
                        <a:pt x="2" y="129"/>
                      </a:lnTo>
                      <a:lnTo>
                        <a:pt x="2" y="135"/>
                      </a:lnTo>
                      <a:lnTo>
                        <a:pt x="6" y="144"/>
                      </a:lnTo>
                      <a:lnTo>
                        <a:pt x="12" y="145"/>
                      </a:lnTo>
                      <a:lnTo>
                        <a:pt x="12" y="157"/>
                      </a:lnTo>
                      <a:lnTo>
                        <a:pt x="24" y="168"/>
                      </a:lnTo>
                      <a:lnTo>
                        <a:pt x="53" y="171"/>
                      </a:lnTo>
                      <a:lnTo>
                        <a:pt x="71" y="165"/>
                      </a:lnTo>
                      <a:lnTo>
                        <a:pt x="93" y="160"/>
                      </a:lnTo>
                      <a:lnTo>
                        <a:pt x="104" y="154"/>
                      </a:lnTo>
                      <a:lnTo>
                        <a:pt x="119" y="145"/>
                      </a:lnTo>
                      <a:lnTo>
                        <a:pt x="122" y="138"/>
                      </a:lnTo>
                      <a:lnTo>
                        <a:pt x="129" y="136"/>
                      </a:lnTo>
                      <a:lnTo>
                        <a:pt x="137" y="132"/>
                      </a:lnTo>
                      <a:lnTo>
                        <a:pt x="138" y="124"/>
                      </a:lnTo>
                      <a:lnTo>
                        <a:pt x="138" y="118"/>
                      </a:lnTo>
                      <a:lnTo>
                        <a:pt x="134" y="112"/>
                      </a:lnTo>
                      <a:lnTo>
                        <a:pt x="132" y="108"/>
                      </a:lnTo>
                      <a:lnTo>
                        <a:pt x="134" y="100"/>
                      </a:lnTo>
                      <a:lnTo>
                        <a:pt x="134" y="93"/>
                      </a:lnTo>
                      <a:lnTo>
                        <a:pt x="128" y="85"/>
                      </a:lnTo>
                      <a:lnTo>
                        <a:pt x="117" y="78"/>
                      </a:lnTo>
                      <a:lnTo>
                        <a:pt x="111" y="69"/>
                      </a:lnTo>
                      <a:lnTo>
                        <a:pt x="102" y="61"/>
                      </a:lnTo>
                      <a:lnTo>
                        <a:pt x="93" y="51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1" name="Freeform 69"/>
                <p:cNvSpPr>
                  <a:spLocks/>
                </p:cNvSpPr>
                <p:nvPr/>
              </p:nvSpPr>
              <p:spPr bwMode="auto">
                <a:xfrm>
                  <a:off x="5253" y="172"/>
                  <a:ext cx="15" cy="12"/>
                </a:xfrm>
                <a:custGeom>
                  <a:avLst/>
                  <a:gdLst>
                    <a:gd name="T0" fmla="*/ 0 w 49"/>
                    <a:gd name="T1" fmla="*/ 0 h 37"/>
                    <a:gd name="T2" fmla="*/ 0 w 49"/>
                    <a:gd name="T3" fmla="*/ 0 h 37"/>
                    <a:gd name="T4" fmla="*/ 0 w 49"/>
                    <a:gd name="T5" fmla="*/ 0 h 37"/>
                    <a:gd name="T6" fmla="*/ 0 w 49"/>
                    <a:gd name="T7" fmla="*/ 0 h 37"/>
                    <a:gd name="T8" fmla="*/ 0 w 49"/>
                    <a:gd name="T9" fmla="*/ 0 h 37"/>
                    <a:gd name="T10" fmla="*/ 0 w 49"/>
                    <a:gd name="T11" fmla="*/ 0 h 37"/>
                    <a:gd name="T12" fmla="*/ 0 w 49"/>
                    <a:gd name="T13" fmla="*/ 0 h 37"/>
                    <a:gd name="T14" fmla="*/ 0 w 49"/>
                    <a:gd name="T15" fmla="*/ 0 h 37"/>
                    <a:gd name="T16" fmla="*/ 0 w 49"/>
                    <a:gd name="T17" fmla="*/ 0 h 37"/>
                    <a:gd name="T18" fmla="*/ 0 w 49"/>
                    <a:gd name="T19" fmla="*/ 0 h 37"/>
                    <a:gd name="T20" fmla="*/ 0 w 49"/>
                    <a:gd name="T21" fmla="*/ 0 h 37"/>
                    <a:gd name="T22" fmla="*/ 0 w 49"/>
                    <a:gd name="T23" fmla="*/ 0 h 3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9"/>
                    <a:gd name="T37" fmla="*/ 0 h 37"/>
                    <a:gd name="T38" fmla="*/ 49 w 49"/>
                    <a:gd name="T39" fmla="*/ 37 h 3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9" h="37">
                      <a:moveTo>
                        <a:pt x="0" y="19"/>
                      </a:moveTo>
                      <a:lnTo>
                        <a:pt x="10" y="31"/>
                      </a:lnTo>
                      <a:lnTo>
                        <a:pt x="27" y="37"/>
                      </a:lnTo>
                      <a:lnTo>
                        <a:pt x="37" y="36"/>
                      </a:lnTo>
                      <a:lnTo>
                        <a:pt x="46" y="33"/>
                      </a:lnTo>
                      <a:lnTo>
                        <a:pt x="49" y="22"/>
                      </a:lnTo>
                      <a:lnTo>
                        <a:pt x="49" y="16"/>
                      </a:lnTo>
                      <a:lnTo>
                        <a:pt x="33" y="7"/>
                      </a:lnTo>
                      <a:lnTo>
                        <a:pt x="21" y="0"/>
                      </a:lnTo>
                      <a:lnTo>
                        <a:pt x="12" y="0"/>
                      </a:lnTo>
                      <a:lnTo>
                        <a:pt x="1" y="1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2" name="Freeform 70"/>
                <p:cNvSpPr>
                  <a:spLocks/>
                </p:cNvSpPr>
                <p:nvPr/>
              </p:nvSpPr>
              <p:spPr bwMode="auto">
                <a:xfrm>
                  <a:off x="5246" y="188"/>
                  <a:ext cx="17" cy="13"/>
                </a:xfrm>
                <a:custGeom>
                  <a:avLst/>
                  <a:gdLst>
                    <a:gd name="T0" fmla="*/ 0 w 57"/>
                    <a:gd name="T1" fmla="*/ 0 h 40"/>
                    <a:gd name="T2" fmla="*/ 0 w 57"/>
                    <a:gd name="T3" fmla="*/ 0 h 40"/>
                    <a:gd name="T4" fmla="*/ 0 w 57"/>
                    <a:gd name="T5" fmla="*/ 0 h 40"/>
                    <a:gd name="T6" fmla="*/ 0 w 57"/>
                    <a:gd name="T7" fmla="*/ 0 h 40"/>
                    <a:gd name="T8" fmla="*/ 0 w 57"/>
                    <a:gd name="T9" fmla="*/ 0 h 40"/>
                    <a:gd name="T10" fmla="*/ 0 w 57"/>
                    <a:gd name="T11" fmla="*/ 0 h 40"/>
                    <a:gd name="T12" fmla="*/ 0 w 57"/>
                    <a:gd name="T13" fmla="*/ 0 h 40"/>
                    <a:gd name="T14" fmla="*/ 0 w 57"/>
                    <a:gd name="T15" fmla="*/ 0 h 40"/>
                    <a:gd name="T16" fmla="*/ 0 w 57"/>
                    <a:gd name="T17" fmla="*/ 0 h 40"/>
                    <a:gd name="T18" fmla="*/ 0 w 57"/>
                    <a:gd name="T19" fmla="*/ 0 h 40"/>
                    <a:gd name="T20" fmla="*/ 0 w 57"/>
                    <a:gd name="T21" fmla="*/ 0 h 40"/>
                    <a:gd name="T22" fmla="*/ 0 w 57"/>
                    <a:gd name="T23" fmla="*/ 0 h 40"/>
                    <a:gd name="T24" fmla="*/ 0 w 57"/>
                    <a:gd name="T25" fmla="*/ 0 h 4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40"/>
                    <a:gd name="T41" fmla="*/ 57 w 57"/>
                    <a:gd name="T42" fmla="*/ 40 h 4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40">
                      <a:moveTo>
                        <a:pt x="29" y="0"/>
                      </a:moveTo>
                      <a:lnTo>
                        <a:pt x="57" y="4"/>
                      </a:lnTo>
                      <a:lnTo>
                        <a:pt x="48" y="19"/>
                      </a:lnTo>
                      <a:lnTo>
                        <a:pt x="48" y="25"/>
                      </a:lnTo>
                      <a:lnTo>
                        <a:pt x="48" y="40"/>
                      </a:lnTo>
                      <a:lnTo>
                        <a:pt x="21" y="37"/>
                      </a:lnTo>
                      <a:lnTo>
                        <a:pt x="9" y="33"/>
                      </a:lnTo>
                      <a:lnTo>
                        <a:pt x="3" y="27"/>
                      </a:lnTo>
                      <a:lnTo>
                        <a:pt x="0" y="24"/>
                      </a:lnTo>
                      <a:lnTo>
                        <a:pt x="2" y="16"/>
                      </a:lnTo>
                      <a:lnTo>
                        <a:pt x="6" y="9"/>
                      </a:lnTo>
                      <a:lnTo>
                        <a:pt x="15" y="4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3" name="Freeform 71"/>
                <p:cNvSpPr>
                  <a:spLocks/>
                </p:cNvSpPr>
                <p:nvPr/>
              </p:nvSpPr>
              <p:spPr bwMode="auto">
                <a:xfrm>
                  <a:off x="5246" y="201"/>
                  <a:ext cx="19" cy="22"/>
                </a:xfrm>
                <a:custGeom>
                  <a:avLst/>
                  <a:gdLst>
                    <a:gd name="T0" fmla="*/ 0 w 63"/>
                    <a:gd name="T1" fmla="*/ 0 h 64"/>
                    <a:gd name="T2" fmla="*/ 0 w 63"/>
                    <a:gd name="T3" fmla="*/ 0 h 64"/>
                    <a:gd name="T4" fmla="*/ 0 w 63"/>
                    <a:gd name="T5" fmla="*/ 0 h 64"/>
                    <a:gd name="T6" fmla="*/ 0 w 63"/>
                    <a:gd name="T7" fmla="*/ 0 h 64"/>
                    <a:gd name="T8" fmla="*/ 0 w 63"/>
                    <a:gd name="T9" fmla="*/ 0 h 64"/>
                    <a:gd name="T10" fmla="*/ 0 w 63"/>
                    <a:gd name="T11" fmla="*/ 0 h 64"/>
                    <a:gd name="T12" fmla="*/ 0 w 63"/>
                    <a:gd name="T13" fmla="*/ 0 h 64"/>
                    <a:gd name="T14" fmla="*/ 0 w 63"/>
                    <a:gd name="T15" fmla="*/ 0 h 64"/>
                    <a:gd name="T16" fmla="*/ 0 w 63"/>
                    <a:gd name="T17" fmla="*/ 0 h 64"/>
                    <a:gd name="T18" fmla="*/ 0 w 63"/>
                    <a:gd name="T19" fmla="*/ 0 h 64"/>
                    <a:gd name="T20" fmla="*/ 0 w 63"/>
                    <a:gd name="T21" fmla="*/ 0 h 64"/>
                    <a:gd name="T22" fmla="*/ 0 w 63"/>
                    <a:gd name="T23" fmla="*/ 0 h 64"/>
                    <a:gd name="T24" fmla="*/ 0 w 63"/>
                    <a:gd name="T25" fmla="*/ 0 h 64"/>
                    <a:gd name="T26" fmla="*/ 0 w 63"/>
                    <a:gd name="T27" fmla="*/ 0 h 64"/>
                    <a:gd name="T28" fmla="*/ 0 w 63"/>
                    <a:gd name="T29" fmla="*/ 0 h 64"/>
                    <a:gd name="T30" fmla="*/ 0 w 63"/>
                    <a:gd name="T31" fmla="*/ 0 h 64"/>
                    <a:gd name="T32" fmla="*/ 0 w 63"/>
                    <a:gd name="T33" fmla="*/ 0 h 64"/>
                    <a:gd name="T34" fmla="*/ 0 w 63"/>
                    <a:gd name="T35" fmla="*/ 0 h 64"/>
                    <a:gd name="T36" fmla="*/ 0 w 63"/>
                    <a:gd name="T37" fmla="*/ 0 h 64"/>
                    <a:gd name="T38" fmla="*/ 0 w 63"/>
                    <a:gd name="T39" fmla="*/ 0 h 64"/>
                    <a:gd name="T40" fmla="*/ 0 w 63"/>
                    <a:gd name="T41" fmla="*/ 0 h 64"/>
                    <a:gd name="T42" fmla="*/ 0 w 63"/>
                    <a:gd name="T43" fmla="*/ 0 h 64"/>
                    <a:gd name="T44" fmla="*/ 0 w 63"/>
                    <a:gd name="T45" fmla="*/ 0 h 64"/>
                    <a:gd name="T46" fmla="*/ 0 w 63"/>
                    <a:gd name="T47" fmla="*/ 0 h 64"/>
                    <a:gd name="T48" fmla="*/ 0 w 63"/>
                    <a:gd name="T49" fmla="*/ 0 h 64"/>
                    <a:gd name="T50" fmla="*/ 0 w 63"/>
                    <a:gd name="T51" fmla="*/ 0 h 64"/>
                    <a:gd name="T52" fmla="*/ 0 w 63"/>
                    <a:gd name="T53" fmla="*/ 0 h 64"/>
                    <a:gd name="T54" fmla="*/ 0 w 63"/>
                    <a:gd name="T55" fmla="*/ 0 h 6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63"/>
                    <a:gd name="T85" fmla="*/ 0 h 64"/>
                    <a:gd name="T86" fmla="*/ 63 w 63"/>
                    <a:gd name="T87" fmla="*/ 64 h 64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63" h="64">
                      <a:moveTo>
                        <a:pt x="18" y="0"/>
                      </a:moveTo>
                      <a:lnTo>
                        <a:pt x="36" y="3"/>
                      </a:lnTo>
                      <a:lnTo>
                        <a:pt x="60" y="7"/>
                      </a:lnTo>
                      <a:lnTo>
                        <a:pt x="55" y="16"/>
                      </a:lnTo>
                      <a:lnTo>
                        <a:pt x="55" y="24"/>
                      </a:lnTo>
                      <a:lnTo>
                        <a:pt x="61" y="36"/>
                      </a:lnTo>
                      <a:lnTo>
                        <a:pt x="63" y="40"/>
                      </a:lnTo>
                      <a:lnTo>
                        <a:pt x="39" y="34"/>
                      </a:lnTo>
                      <a:lnTo>
                        <a:pt x="30" y="31"/>
                      </a:lnTo>
                      <a:lnTo>
                        <a:pt x="12" y="33"/>
                      </a:lnTo>
                      <a:lnTo>
                        <a:pt x="30" y="40"/>
                      </a:lnTo>
                      <a:lnTo>
                        <a:pt x="51" y="45"/>
                      </a:lnTo>
                      <a:lnTo>
                        <a:pt x="63" y="45"/>
                      </a:lnTo>
                      <a:lnTo>
                        <a:pt x="63" y="57"/>
                      </a:lnTo>
                      <a:lnTo>
                        <a:pt x="63" y="63"/>
                      </a:lnTo>
                      <a:lnTo>
                        <a:pt x="48" y="64"/>
                      </a:lnTo>
                      <a:lnTo>
                        <a:pt x="27" y="64"/>
                      </a:lnTo>
                      <a:lnTo>
                        <a:pt x="16" y="61"/>
                      </a:lnTo>
                      <a:lnTo>
                        <a:pt x="10" y="57"/>
                      </a:lnTo>
                      <a:lnTo>
                        <a:pt x="4" y="54"/>
                      </a:lnTo>
                      <a:lnTo>
                        <a:pt x="3" y="48"/>
                      </a:lnTo>
                      <a:lnTo>
                        <a:pt x="4" y="43"/>
                      </a:lnTo>
                      <a:lnTo>
                        <a:pt x="7" y="33"/>
                      </a:lnTo>
                      <a:lnTo>
                        <a:pt x="1" y="28"/>
                      </a:lnTo>
                      <a:lnTo>
                        <a:pt x="0" y="21"/>
                      </a:lnTo>
                      <a:lnTo>
                        <a:pt x="1" y="15"/>
                      </a:lnTo>
                      <a:lnTo>
                        <a:pt x="6" y="7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4" name="Freeform 72"/>
                <p:cNvSpPr>
                  <a:spLocks/>
                </p:cNvSpPr>
                <p:nvPr/>
              </p:nvSpPr>
              <p:spPr bwMode="auto">
                <a:xfrm>
                  <a:off x="5262" y="190"/>
                  <a:ext cx="24" cy="33"/>
                </a:xfrm>
                <a:custGeom>
                  <a:avLst/>
                  <a:gdLst>
                    <a:gd name="T0" fmla="*/ 0 w 80"/>
                    <a:gd name="T1" fmla="*/ 0 h 95"/>
                    <a:gd name="T2" fmla="*/ 0 w 80"/>
                    <a:gd name="T3" fmla="*/ 0 h 95"/>
                    <a:gd name="T4" fmla="*/ 0 w 80"/>
                    <a:gd name="T5" fmla="*/ 0 h 95"/>
                    <a:gd name="T6" fmla="*/ 0 w 80"/>
                    <a:gd name="T7" fmla="*/ 0 h 95"/>
                    <a:gd name="T8" fmla="*/ 0 w 80"/>
                    <a:gd name="T9" fmla="*/ 0 h 95"/>
                    <a:gd name="T10" fmla="*/ 0 w 80"/>
                    <a:gd name="T11" fmla="*/ 0 h 95"/>
                    <a:gd name="T12" fmla="*/ 0 w 80"/>
                    <a:gd name="T13" fmla="*/ 0 h 95"/>
                    <a:gd name="T14" fmla="*/ 0 w 80"/>
                    <a:gd name="T15" fmla="*/ 0 h 95"/>
                    <a:gd name="T16" fmla="*/ 0 w 80"/>
                    <a:gd name="T17" fmla="*/ 0 h 95"/>
                    <a:gd name="T18" fmla="*/ 0 w 80"/>
                    <a:gd name="T19" fmla="*/ 0 h 95"/>
                    <a:gd name="T20" fmla="*/ 0 w 80"/>
                    <a:gd name="T21" fmla="*/ 0 h 95"/>
                    <a:gd name="T22" fmla="*/ 0 w 80"/>
                    <a:gd name="T23" fmla="*/ 0 h 95"/>
                    <a:gd name="T24" fmla="*/ 0 w 80"/>
                    <a:gd name="T25" fmla="*/ 0 h 95"/>
                    <a:gd name="T26" fmla="*/ 0 w 80"/>
                    <a:gd name="T27" fmla="*/ 0 h 95"/>
                    <a:gd name="T28" fmla="*/ 0 w 80"/>
                    <a:gd name="T29" fmla="*/ 0 h 95"/>
                    <a:gd name="T30" fmla="*/ 0 w 80"/>
                    <a:gd name="T31" fmla="*/ 0 h 95"/>
                    <a:gd name="T32" fmla="*/ 0 w 80"/>
                    <a:gd name="T33" fmla="*/ 0 h 95"/>
                    <a:gd name="T34" fmla="*/ 0 w 80"/>
                    <a:gd name="T35" fmla="*/ 0 h 95"/>
                    <a:gd name="T36" fmla="*/ 0 w 80"/>
                    <a:gd name="T37" fmla="*/ 0 h 95"/>
                    <a:gd name="T38" fmla="*/ 0 w 80"/>
                    <a:gd name="T39" fmla="*/ 0 h 95"/>
                    <a:gd name="T40" fmla="*/ 0 w 80"/>
                    <a:gd name="T41" fmla="*/ 0 h 95"/>
                    <a:gd name="T42" fmla="*/ 0 w 80"/>
                    <a:gd name="T43" fmla="*/ 0 h 95"/>
                    <a:gd name="T44" fmla="*/ 0 w 80"/>
                    <a:gd name="T45" fmla="*/ 0 h 95"/>
                    <a:gd name="T46" fmla="*/ 0 w 80"/>
                    <a:gd name="T47" fmla="*/ 0 h 95"/>
                    <a:gd name="T48" fmla="*/ 0 w 80"/>
                    <a:gd name="T49" fmla="*/ 0 h 95"/>
                    <a:gd name="T50" fmla="*/ 0 w 80"/>
                    <a:gd name="T51" fmla="*/ 0 h 95"/>
                    <a:gd name="T52" fmla="*/ 0 w 80"/>
                    <a:gd name="T53" fmla="*/ 0 h 95"/>
                    <a:gd name="T54" fmla="*/ 0 w 80"/>
                    <a:gd name="T55" fmla="*/ 0 h 95"/>
                    <a:gd name="T56" fmla="*/ 0 w 80"/>
                    <a:gd name="T57" fmla="*/ 0 h 95"/>
                    <a:gd name="T58" fmla="*/ 0 w 80"/>
                    <a:gd name="T59" fmla="*/ 0 h 95"/>
                    <a:gd name="T60" fmla="*/ 0 w 80"/>
                    <a:gd name="T61" fmla="*/ 0 h 9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80"/>
                    <a:gd name="T94" fmla="*/ 0 h 95"/>
                    <a:gd name="T95" fmla="*/ 80 w 80"/>
                    <a:gd name="T96" fmla="*/ 95 h 9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80" h="95">
                      <a:moveTo>
                        <a:pt x="12" y="0"/>
                      </a:moveTo>
                      <a:lnTo>
                        <a:pt x="42" y="12"/>
                      </a:lnTo>
                      <a:lnTo>
                        <a:pt x="54" y="21"/>
                      </a:lnTo>
                      <a:lnTo>
                        <a:pt x="57" y="24"/>
                      </a:lnTo>
                      <a:lnTo>
                        <a:pt x="62" y="29"/>
                      </a:lnTo>
                      <a:lnTo>
                        <a:pt x="74" y="36"/>
                      </a:lnTo>
                      <a:lnTo>
                        <a:pt x="74" y="48"/>
                      </a:lnTo>
                      <a:lnTo>
                        <a:pt x="71" y="56"/>
                      </a:lnTo>
                      <a:lnTo>
                        <a:pt x="74" y="57"/>
                      </a:lnTo>
                      <a:lnTo>
                        <a:pt x="80" y="68"/>
                      </a:lnTo>
                      <a:lnTo>
                        <a:pt x="80" y="72"/>
                      </a:lnTo>
                      <a:lnTo>
                        <a:pt x="74" y="75"/>
                      </a:lnTo>
                      <a:lnTo>
                        <a:pt x="60" y="77"/>
                      </a:lnTo>
                      <a:lnTo>
                        <a:pt x="59" y="83"/>
                      </a:lnTo>
                      <a:lnTo>
                        <a:pt x="50" y="92"/>
                      </a:lnTo>
                      <a:lnTo>
                        <a:pt x="29" y="95"/>
                      </a:lnTo>
                      <a:lnTo>
                        <a:pt x="18" y="95"/>
                      </a:lnTo>
                      <a:lnTo>
                        <a:pt x="17" y="78"/>
                      </a:lnTo>
                      <a:lnTo>
                        <a:pt x="38" y="75"/>
                      </a:lnTo>
                      <a:lnTo>
                        <a:pt x="24" y="69"/>
                      </a:lnTo>
                      <a:lnTo>
                        <a:pt x="14" y="68"/>
                      </a:lnTo>
                      <a:lnTo>
                        <a:pt x="8" y="56"/>
                      </a:lnTo>
                      <a:lnTo>
                        <a:pt x="9" y="45"/>
                      </a:lnTo>
                      <a:lnTo>
                        <a:pt x="11" y="42"/>
                      </a:lnTo>
                      <a:lnTo>
                        <a:pt x="23" y="41"/>
                      </a:lnTo>
                      <a:lnTo>
                        <a:pt x="47" y="44"/>
                      </a:lnTo>
                      <a:lnTo>
                        <a:pt x="29" y="38"/>
                      </a:lnTo>
                      <a:lnTo>
                        <a:pt x="3" y="33"/>
                      </a:lnTo>
                      <a:lnTo>
                        <a:pt x="0" y="21"/>
                      </a:lnTo>
                      <a:lnTo>
                        <a:pt x="2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8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5" name="Freeform 73"/>
                <p:cNvSpPr>
                  <a:spLocks/>
                </p:cNvSpPr>
                <p:nvPr/>
              </p:nvSpPr>
              <p:spPr bwMode="auto">
                <a:xfrm>
                  <a:off x="5261" y="179"/>
                  <a:ext cx="12" cy="11"/>
                </a:xfrm>
                <a:custGeom>
                  <a:avLst/>
                  <a:gdLst>
                    <a:gd name="T0" fmla="*/ 0 w 40"/>
                    <a:gd name="T1" fmla="*/ 0 h 34"/>
                    <a:gd name="T2" fmla="*/ 0 w 40"/>
                    <a:gd name="T3" fmla="*/ 0 h 34"/>
                    <a:gd name="T4" fmla="*/ 0 w 40"/>
                    <a:gd name="T5" fmla="*/ 0 h 34"/>
                    <a:gd name="T6" fmla="*/ 0 w 40"/>
                    <a:gd name="T7" fmla="*/ 0 h 34"/>
                    <a:gd name="T8" fmla="*/ 0 w 40"/>
                    <a:gd name="T9" fmla="*/ 0 h 34"/>
                    <a:gd name="T10" fmla="*/ 0 w 40"/>
                    <a:gd name="T11" fmla="*/ 0 h 34"/>
                    <a:gd name="T12" fmla="*/ 0 w 40"/>
                    <a:gd name="T13" fmla="*/ 0 h 34"/>
                    <a:gd name="T14" fmla="*/ 0 w 40"/>
                    <a:gd name="T15" fmla="*/ 0 h 34"/>
                    <a:gd name="T16" fmla="*/ 0 w 40"/>
                    <a:gd name="T17" fmla="*/ 0 h 34"/>
                    <a:gd name="T18" fmla="*/ 0 w 40"/>
                    <a:gd name="T19" fmla="*/ 0 h 3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0"/>
                    <a:gd name="T31" fmla="*/ 0 h 34"/>
                    <a:gd name="T32" fmla="*/ 40 w 40"/>
                    <a:gd name="T33" fmla="*/ 34 h 3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0" h="34">
                      <a:moveTo>
                        <a:pt x="28" y="0"/>
                      </a:moveTo>
                      <a:lnTo>
                        <a:pt x="27" y="12"/>
                      </a:lnTo>
                      <a:lnTo>
                        <a:pt x="19" y="18"/>
                      </a:lnTo>
                      <a:lnTo>
                        <a:pt x="0" y="18"/>
                      </a:lnTo>
                      <a:lnTo>
                        <a:pt x="6" y="24"/>
                      </a:lnTo>
                      <a:lnTo>
                        <a:pt x="18" y="31"/>
                      </a:lnTo>
                      <a:lnTo>
                        <a:pt x="34" y="34"/>
                      </a:lnTo>
                      <a:lnTo>
                        <a:pt x="39" y="25"/>
                      </a:lnTo>
                      <a:lnTo>
                        <a:pt x="40" y="19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FF8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6" name="Freeform 74"/>
                <p:cNvSpPr>
                  <a:spLocks/>
                </p:cNvSpPr>
                <p:nvPr/>
              </p:nvSpPr>
              <p:spPr bwMode="auto">
                <a:xfrm flipH="1">
                  <a:off x="5380" y="37"/>
                  <a:ext cx="9" cy="5"/>
                </a:xfrm>
                <a:custGeom>
                  <a:avLst/>
                  <a:gdLst>
                    <a:gd name="T0" fmla="*/ 0 w 31"/>
                    <a:gd name="T1" fmla="*/ 0 h 14"/>
                    <a:gd name="T2" fmla="*/ 0 w 31"/>
                    <a:gd name="T3" fmla="*/ 0 h 14"/>
                    <a:gd name="T4" fmla="*/ 0 w 31"/>
                    <a:gd name="T5" fmla="*/ 0 h 14"/>
                    <a:gd name="T6" fmla="*/ 0 w 31"/>
                    <a:gd name="T7" fmla="*/ 0 h 14"/>
                    <a:gd name="T8" fmla="*/ 0 w 31"/>
                    <a:gd name="T9" fmla="*/ 0 h 14"/>
                    <a:gd name="T10" fmla="*/ 0 w 31"/>
                    <a:gd name="T11" fmla="*/ 0 h 14"/>
                    <a:gd name="T12" fmla="*/ 0 w 31"/>
                    <a:gd name="T13" fmla="*/ 0 h 14"/>
                    <a:gd name="T14" fmla="*/ 0 w 31"/>
                    <a:gd name="T15" fmla="*/ 0 h 14"/>
                    <a:gd name="T16" fmla="*/ 0 w 31"/>
                    <a:gd name="T17" fmla="*/ 0 h 14"/>
                    <a:gd name="T18" fmla="*/ 0 w 31"/>
                    <a:gd name="T19" fmla="*/ 0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14"/>
                    <a:gd name="T32" fmla="*/ 31 w 31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14">
                      <a:moveTo>
                        <a:pt x="0" y="5"/>
                      </a:moveTo>
                      <a:lnTo>
                        <a:pt x="10" y="5"/>
                      </a:lnTo>
                      <a:lnTo>
                        <a:pt x="16" y="9"/>
                      </a:lnTo>
                      <a:lnTo>
                        <a:pt x="12" y="11"/>
                      </a:lnTo>
                      <a:lnTo>
                        <a:pt x="24" y="14"/>
                      </a:lnTo>
                      <a:lnTo>
                        <a:pt x="31" y="6"/>
                      </a:lnTo>
                      <a:lnTo>
                        <a:pt x="24" y="5"/>
                      </a:lnTo>
                      <a:lnTo>
                        <a:pt x="19" y="5"/>
                      </a:lnTo>
                      <a:lnTo>
                        <a:pt x="15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7" name="Freeform 75"/>
                <p:cNvSpPr>
                  <a:spLocks/>
                </p:cNvSpPr>
                <p:nvPr/>
              </p:nvSpPr>
              <p:spPr bwMode="auto">
                <a:xfrm>
                  <a:off x="5416" y="47"/>
                  <a:ext cx="7" cy="20"/>
                </a:xfrm>
                <a:custGeom>
                  <a:avLst/>
                  <a:gdLst>
                    <a:gd name="T0" fmla="*/ 0 w 15"/>
                    <a:gd name="T1" fmla="*/ 0 h 40"/>
                    <a:gd name="T2" fmla="*/ 0 w 15"/>
                    <a:gd name="T3" fmla="*/ 1 h 40"/>
                    <a:gd name="T4" fmla="*/ 0 w 15"/>
                    <a:gd name="T5" fmla="*/ 1 h 40"/>
                    <a:gd name="T6" fmla="*/ 0 w 15"/>
                    <a:gd name="T7" fmla="*/ 1 h 40"/>
                    <a:gd name="T8" fmla="*/ 0 w 15"/>
                    <a:gd name="T9" fmla="*/ 1 h 40"/>
                    <a:gd name="T10" fmla="*/ 0 w 15"/>
                    <a:gd name="T11" fmla="*/ 0 h 4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"/>
                    <a:gd name="T19" fmla="*/ 0 h 40"/>
                    <a:gd name="T20" fmla="*/ 15 w 15"/>
                    <a:gd name="T21" fmla="*/ 40 h 4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" h="40">
                      <a:moveTo>
                        <a:pt x="3" y="0"/>
                      </a:moveTo>
                      <a:lnTo>
                        <a:pt x="4" y="10"/>
                      </a:lnTo>
                      <a:lnTo>
                        <a:pt x="0" y="40"/>
                      </a:lnTo>
                      <a:lnTo>
                        <a:pt x="15" y="10"/>
                      </a:lnTo>
                      <a:lnTo>
                        <a:pt x="15" y="4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9" name="Group 145"/>
          <p:cNvGrpSpPr/>
          <p:nvPr/>
        </p:nvGrpSpPr>
        <p:grpSpPr>
          <a:xfrm>
            <a:off x="2456640" y="5647133"/>
            <a:ext cx="4217158" cy="740019"/>
            <a:chOff x="0" y="5565245"/>
            <a:chExt cx="8960604" cy="1309261"/>
          </a:xfrm>
        </p:grpSpPr>
        <p:sp>
          <p:nvSpPr>
            <p:cNvPr id="147" name="Rectangle 146"/>
            <p:cNvSpPr/>
            <p:nvPr/>
          </p:nvSpPr>
          <p:spPr bwMode="auto">
            <a:xfrm>
              <a:off x="0" y="6217913"/>
              <a:ext cx="829994" cy="63304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rgbClr val="FFFFCC"/>
                </a:solidFill>
                <a:effectLst/>
                <a:latin typeface="Verdana" pitchFamily="34" charset="0"/>
                <a:cs typeface="Times New Roman" pitchFamily="18" charset="0"/>
              </a:endParaRPr>
            </a:p>
          </p:txBody>
        </p:sp>
        <p:pic>
          <p:nvPicPr>
            <p:cNvPr id="148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t="51638" b="23875"/>
            <a:stretch>
              <a:fillRect/>
            </a:stretch>
          </p:blipFill>
          <p:spPr bwMode="auto">
            <a:xfrm>
              <a:off x="259920" y="5565245"/>
              <a:ext cx="8700379" cy="630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t="72866"/>
            <a:stretch>
              <a:fillRect/>
            </a:stretch>
          </p:blipFill>
          <p:spPr bwMode="auto">
            <a:xfrm>
              <a:off x="281354" y="6175731"/>
              <a:ext cx="8679250" cy="69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" name="WordArt 49"/>
          <p:cNvSpPr>
            <a:spLocks noChangeArrowheads="1" noChangeShapeType="1" noTextEdit="1"/>
          </p:cNvSpPr>
          <p:nvPr/>
        </p:nvSpPr>
        <p:spPr bwMode="auto">
          <a:xfrm>
            <a:off x="2620370" y="5667637"/>
            <a:ext cx="3985146" cy="6940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769"/>
              </a:avLst>
            </a:prstTxWarp>
            <a:scene3d>
              <a:camera prst="legacyObliqueRight"/>
              <a:lightRig rig="twoPt" dir="t"/>
            </a:scene3d>
            <a:sp3d extrusionH="100000" prstMaterial="legacyMatte">
              <a:bevelT h="82550" prst="angle"/>
              <a:bevelB/>
              <a:extrusionClr>
                <a:srgbClr val="FFFF99"/>
              </a:extrusionClr>
            </a:sp3d>
          </a:bodyPr>
          <a:lstStyle/>
          <a:p>
            <a:pPr algn="ctr"/>
            <a:r>
              <a:rPr lang="en-US" sz="3600" kern="10" dirty="0" smtClean="0">
                <a:ln w="9525">
                  <a:round/>
                  <a:headEnd/>
                  <a:tailEnd/>
                </a:ln>
                <a:solidFill>
                  <a:srgbClr val="FFFFCC"/>
                </a:solidFill>
                <a:latin typeface="Arial Black"/>
              </a:rPr>
              <a:t>Foundation of All </a:t>
            </a:r>
            <a:br>
              <a:rPr lang="en-US" sz="3600" kern="10" dirty="0" smtClean="0">
                <a:ln w="9525">
                  <a:round/>
                  <a:headEnd/>
                  <a:tailEnd/>
                </a:ln>
                <a:solidFill>
                  <a:srgbClr val="FFFFCC"/>
                </a:solidFill>
                <a:latin typeface="Arial Black"/>
              </a:rPr>
            </a:br>
            <a:r>
              <a:rPr lang="en-US" sz="3600" kern="10" dirty="0" smtClean="0">
                <a:ln w="9525">
                  <a:round/>
                  <a:headEnd/>
                  <a:tailEnd/>
                </a:ln>
                <a:solidFill>
                  <a:srgbClr val="FFFFCC"/>
                </a:solidFill>
                <a:latin typeface="Arial Black"/>
              </a:rPr>
              <a:t>Cooperative Enterprise</a:t>
            </a:r>
            <a:endParaRPr lang="en-US" sz="3600" kern="10" dirty="0">
              <a:ln w="9525">
                <a:round/>
                <a:headEnd/>
                <a:tailEnd/>
              </a:ln>
              <a:solidFill>
                <a:srgbClr val="FFFFCC"/>
              </a:solidFill>
              <a:latin typeface="Arial Black"/>
            </a:endParaRPr>
          </a:p>
        </p:txBody>
      </p:sp>
      <p:sp>
        <p:nvSpPr>
          <p:cNvPr id="59394" name="AutoShape 2" descr="Image result for WELLBE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AutoShape 4" descr="Image result for WELLBE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AutoShape 6" descr="Image result for WELLBE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99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0"/>
                                        <p:tgtEl>
                                          <p:spTgt spid="99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0"/>
                                        <p:tgtEl>
                                          <p:spTgt spid="99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0"/>
                                        <p:tgtEl>
                                          <p:spTgt spid="992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0"/>
                                        <p:tgtEl>
                                          <p:spTgt spid="99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0"/>
                                        <p:tgtEl>
                                          <p:spTgt spid="99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0"/>
                                        <p:tgtEl>
                                          <p:spTgt spid="99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0"/>
                                        <p:tgtEl>
                                          <p:spTgt spid="99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0"/>
                                        <p:tgtEl>
                                          <p:spTgt spid="99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0"/>
                                        <p:tgtEl>
                                          <p:spTgt spid="99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9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2260" grpId="0" animBg="1"/>
      <p:bldP spid="992289" grpId="0" animBg="1"/>
      <p:bldP spid="992290" grpId="0" animBg="1"/>
      <p:bldP spid="992291" grpId="0" animBg="1"/>
      <p:bldP spid="992292" grpId="0" animBg="1"/>
      <p:bldP spid="99229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"/>
            <a:ext cx="9139338" cy="6092892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Where Trust is Most Important</a:t>
            </a:r>
            <a:endParaRPr lang="en-US" b="1" dirty="0"/>
          </a:p>
        </p:txBody>
      </p:sp>
      <p:sp>
        <p:nvSpPr>
          <p:cNvPr id="6" name="Pie 5"/>
          <p:cNvSpPr/>
          <p:nvPr/>
        </p:nvSpPr>
        <p:spPr>
          <a:xfrm rot="5400000">
            <a:off x="4461333" y="1718191"/>
            <a:ext cx="3952568" cy="3760848"/>
          </a:xfrm>
          <a:prstGeom prst="pie">
            <a:avLst>
              <a:gd name="adj1" fmla="val 2628767"/>
              <a:gd name="adj2" fmla="val 7444817"/>
            </a:avLst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Pie 6"/>
          <p:cNvSpPr/>
          <p:nvPr/>
        </p:nvSpPr>
        <p:spPr>
          <a:xfrm rot="19152749">
            <a:off x="4945216" y="1747748"/>
            <a:ext cx="3906263" cy="3726440"/>
          </a:xfrm>
          <a:prstGeom prst="pie">
            <a:avLst>
              <a:gd name="adj1" fmla="val 398954"/>
              <a:gd name="adj2" fmla="val 5454415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Pie 7"/>
          <p:cNvSpPr/>
          <p:nvPr/>
        </p:nvSpPr>
        <p:spPr>
          <a:xfrm rot="12224902">
            <a:off x="4690695" y="1505570"/>
            <a:ext cx="3996358" cy="3738711"/>
          </a:xfrm>
          <a:prstGeom prst="pie">
            <a:avLst>
              <a:gd name="adj1" fmla="val 564423"/>
              <a:gd name="adj2" fmla="val 7362356"/>
            </a:avLst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58273" y="1902532"/>
            <a:ext cx="1416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CC"/>
                </a:solidFill>
                <a:latin typeface="Arial Black" pitchFamily="34" charset="0"/>
              </a:rPr>
              <a:t>WORK</a:t>
            </a:r>
            <a:endParaRPr lang="en-US" sz="2800" dirty="0">
              <a:solidFill>
                <a:srgbClr val="FFFFCC"/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21813" y="3426496"/>
            <a:ext cx="19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CC"/>
                </a:solidFill>
                <a:latin typeface="Arial Black" pitchFamily="34" charset="0"/>
              </a:rPr>
              <a:t>FRIENDS</a:t>
            </a:r>
            <a:endParaRPr lang="en-US" sz="2800" dirty="0">
              <a:solidFill>
                <a:srgbClr val="FFFFCC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6458" y="3401870"/>
            <a:ext cx="1636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CC"/>
                </a:solidFill>
                <a:latin typeface="Arial Black" pitchFamily="34" charset="0"/>
              </a:rPr>
              <a:t>FAMILY</a:t>
            </a:r>
            <a:endParaRPr lang="en-US" sz="2800" dirty="0">
              <a:solidFill>
                <a:srgbClr val="FFFFCC"/>
              </a:solidFill>
              <a:latin typeface="Arial Black" pitchFamily="34" charset="0"/>
            </a:endParaRPr>
          </a:p>
        </p:txBody>
      </p:sp>
      <p:sp>
        <p:nvSpPr>
          <p:cNvPr id="12" name="Pie 11"/>
          <p:cNvSpPr/>
          <p:nvPr/>
        </p:nvSpPr>
        <p:spPr>
          <a:xfrm rot="458561">
            <a:off x="4608291" y="1837564"/>
            <a:ext cx="4081895" cy="3760848"/>
          </a:xfrm>
          <a:prstGeom prst="pie">
            <a:avLst>
              <a:gd name="adj1" fmla="val 2718602"/>
              <a:gd name="adj2" fmla="val 7444817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7770" y="4911086"/>
            <a:ext cx="2355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CC"/>
                </a:solidFill>
                <a:latin typeface="Arial Black" pitchFamily="34" charset="0"/>
              </a:rPr>
              <a:t>COMMUNITY</a:t>
            </a:r>
            <a:endParaRPr lang="en-US" sz="2400" dirty="0">
              <a:solidFill>
                <a:srgbClr val="FFFFCC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WELLBEING"/>
          <p:cNvPicPr>
            <a:picLocks noChangeAspect="1" noChangeArrowheads="1"/>
          </p:cNvPicPr>
          <p:nvPr/>
        </p:nvPicPr>
        <p:blipFill>
          <a:blip r:embed="rId3" cstate="print"/>
          <a:srcRect l="9934" b="9438"/>
          <a:stretch>
            <a:fillRect/>
          </a:stretch>
        </p:blipFill>
        <p:spPr bwMode="auto">
          <a:xfrm>
            <a:off x="-28780" y="0"/>
            <a:ext cx="9172780" cy="6119897"/>
          </a:xfrm>
          <a:prstGeom prst="rect">
            <a:avLst/>
          </a:prstGeom>
          <a:noFill/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fld id="{9E193525-01D9-40DD-A17C-2F2CAFB274F2}" type="slidenum">
              <a:rPr lang="en-GB">
                <a:solidFill>
                  <a:srgbClr val="FFFFFF"/>
                </a:solidFill>
                <a:latin typeface="Times New Roman" pitchFamily="16" charset="0"/>
                <a:cs typeface="Times New Roman"/>
              </a:rPr>
              <a:pPr>
                <a:buFont typeface="Times New Roman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t>5</a:t>
            </a:fld>
            <a:endParaRPr lang="en-GB" dirty="0">
              <a:solidFill>
                <a:srgbClr val="FFFFFF"/>
              </a:solidFill>
              <a:latin typeface="Times New Roman" pitchFamily="16" charset="0"/>
              <a:cs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sz="quarter" idx="4294967295"/>
          </p:nvPr>
        </p:nvSpPr>
        <p:spPr>
          <a:xfrm>
            <a:off x="825888" y="217488"/>
            <a:ext cx="4300538" cy="954087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en-US" sz="2800" i="0" dirty="0" smtClean="0">
                <a:solidFill>
                  <a:srgbClr val="0070C0"/>
                </a:solidFill>
                <a:latin typeface="Arial Black" pitchFamily="34" charset="0"/>
              </a:rPr>
              <a:t>Impact </a:t>
            </a:r>
            <a:r>
              <a:rPr lang="en-US" sz="2800" i="0" dirty="0" smtClean="0">
                <a:solidFill>
                  <a:srgbClr val="0070C0"/>
                </a:solidFill>
                <a:latin typeface="Arial Black" pitchFamily="34" charset="0"/>
              </a:rPr>
              <a:t>of Trust </a:t>
            </a:r>
            <a:r>
              <a:rPr lang="en-US" sz="2800" i="0" dirty="0" smtClean="0">
                <a:solidFill>
                  <a:srgbClr val="0070C0"/>
                </a:solidFill>
                <a:latin typeface="Arial Black" pitchFamily="34" charset="0"/>
              </a:rPr>
              <a:t>on </a:t>
            </a:r>
            <a:r>
              <a:rPr lang="en-US" sz="2800" i="0" dirty="0" smtClean="0">
                <a:solidFill>
                  <a:srgbClr val="0070C0"/>
                </a:solidFill>
                <a:latin typeface="Arial Black" pitchFamily="34" charset="0"/>
              </a:rPr>
              <a:t>Personal Wellbeing</a:t>
            </a:r>
            <a:endParaRPr lang="en-US" sz="2800" i="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4294967295"/>
          </p:nvPr>
        </p:nvSpPr>
        <p:spPr>
          <a:xfrm>
            <a:off x="3671888" y="1643063"/>
            <a:ext cx="5472112" cy="2563812"/>
          </a:xfrm>
        </p:spPr>
        <p:txBody>
          <a:bodyPr>
            <a:noAutofit/>
          </a:bodyPr>
          <a:lstStyle/>
          <a:p>
            <a:pPr marL="404813" indent="-404813" algn="l">
              <a:buFont typeface="Wingdings" pitchFamily="2" charset="2"/>
              <a:buChar char="Ø"/>
            </a:pPr>
            <a:r>
              <a:rPr lang="en-US" b="1" i="0" dirty="0" smtClean="0">
                <a:solidFill>
                  <a:srgbClr val="C00000"/>
                </a:solidFill>
              </a:rPr>
              <a:t>10% </a:t>
            </a:r>
            <a:r>
              <a:rPr lang="en-US" b="1" i="0" dirty="0" smtClean="0">
                <a:solidFill>
                  <a:srgbClr val="C00000"/>
                </a:solidFill>
              </a:rPr>
              <a:t>Increase </a:t>
            </a:r>
            <a:r>
              <a:rPr lang="en-US" b="1" i="0" dirty="0" smtClean="0">
                <a:solidFill>
                  <a:srgbClr val="C00000"/>
                </a:solidFill>
              </a:rPr>
              <a:t>in Trust </a:t>
            </a:r>
            <a:r>
              <a:rPr lang="en-US" b="1" i="0" dirty="0" smtClean="0">
                <a:solidFill>
                  <a:srgbClr val="C00000"/>
                </a:solidFill>
              </a:rPr>
              <a:t>is:</a:t>
            </a:r>
            <a:endParaRPr lang="en-US" b="1" i="0" dirty="0" smtClean="0">
              <a:solidFill>
                <a:srgbClr val="C00000"/>
              </a:solidFill>
            </a:endParaRPr>
          </a:p>
          <a:p>
            <a:pPr marL="574675" lvl="1" indent="-234950">
              <a:spcBef>
                <a:spcPts val="1200"/>
              </a:spcBef>
            </a:pPr>
            <a:r>
              <a:rPr lang="en-US" sz="1800" b="1" i="0" dirty="0" smtClean="0">
                <a:solidFill>
                  <a:srgbClr val="C00000"/>
                </a:solidFill>
              </a:rPr>
              <a:t>Equivalent </a:t>
            </a:r>
            <a:r>
              <a:rPr lang="en-US" sz="1800" b="1" i="0" dirty="0" smtClean="0">
                <a:solidFill>
                  <a:srgbClr val="C00000"/>
                </a:solidFill>
              </a:rPr>
              <a:t>to a 30-40% increase in </a:t>
            </a:r>
            <a:r>
              <a:rPr lang="en-US" sz="1800" b="1" i="0" dirty="0" smtClean="0">
                <a:solidFill>
                  <a:srgbClr val="C00000"/>
                </a:solidFill>
              </a:rPr>
              <a:t>pay  (</a:t>
            </a:r>
            <a:r>
              <a:rPr lang="en-US" sz="1800" b="1" i="0" dirty="0" smtClean="0">
                <a:solidFill>
                  <a:srgbClr val="C00000"/>
                </a:solidFill>
              </a:rPr>
              <a:t>in terms of a person’s sense of well being</a:t>
            </a:r>
            <a:r>
              <a:rPr lang="en-US" sz="1800" b="1" i="0" dirty="0" smtClean="0">
                <a:solidFill>
                  <a:srgbClr val="C00000"/>
                </a:solidFill>
              </a:rPr>
              <a:t>)</a:t>
            </a:r>
          </a:p>
          <a:p>
            <a:pPr marL="974725" lvl="2" indent="-234950">
              <a:spcBef>
                <a:spcPts val="1200"/>
              </a:spcBef>
            </a:pPr>
            <a:r>
              <a:rPr lang="en-US" sz="1800" b="1" dirty="0" smtClean="0">
                <a:solidFill>
                  <a:srgbClr val="C00000"/>
                </a:solidFill>
              </a:rPr>
              <a:t>Reduce Employee Turnover by 10-20%</a:t>
            </a:r>
            <a:endParaRPr lang="en-US" sz="1800" b="1" i="0" dirty="0" smtClean="0">
              <a:solidFill>
                <a:srgbClr val="C00000"/>
              </a:solidFill>
            </a:endParaRPr>
          </a:p>
          <a:p>
            <a:pPr marL="574675" lvl="1" indent="-234950">
              <a:spcBef>
                <a:spcPts val="1200"/>
              </a:spcBef>
            </a:pPr>
            <a:r>
              <a:rPr lang="en-US" sz="1800" b="1" dirty="0" smtClean="0">
                <a:solidFill>
                  <a:srgbClr val="C00000"/>
                </a:solidFill>
              </a:rPr>
              <a:t>Will reduce suicides &amp; traffic fatalities </a:t>
            </a:r>
            <a:r>
              <a:rPr lang="en-US" sz="1800" b="1" dirty="0" smtClean="0">
                <a:solidFill>
                  <a:srgbClr val="C00000"/>
                </a:solidFill>
              </a:rPr>
              <a:t>by 10</a:t>
            </a:r>
            <a:r>
              <a:rPr lang="en-US" sz="1800" b="1" dirty="0" smtClean="0">
                <a:solidFill>
                  <a:srgbClr val="C00000"/>
                </a:solidFill>
              </a:rPr>
              <a:t>%</a:t>
            </a:r>
          </a:p>
          <a:p>
            <a:pPr marL="574675" lvl="1" indent="-234950">
              <a:spcBef>
                <a:spcPts val="1200"/>
              </a:spcBef>
            </a:pPr>
            <a:r>
              <a:rPr lang="en-US" sz="1800" b="1" i="0" dirty="0" smtClean="0">
                <a:solidFill>
                  <a:srgbClr val="C00000"/>
                </a:solidFill>
              </a:rPr>
              <a:t>Impact on Health Care by stress </a:t>
            </a:r>
            <a:r>
              <a:rPr lang="en-US" sz="1800" b="1" i="0" dirty="0" smtClean="0">
                <a:solidFill>
                  <a:srgbClr val="C00000"/>
                </a:solidFill>
              </a:rPr>
              <a:t>reduction </a:t>
            </a:r>
            <a:br>
              <a:rPr lang="en-US" sz="1800" b="1" i="0" dirty="0" smtClean="0">
                <a:solidFill>
                  <a:srgbClr val="C00000"/>
                </a:solidFill>
              </a:rPr>
            </a:br>
            <a:r>
              <a:rPr lang="en-US" sz="1600" i="0" dirty="0" smtClean="0">
                <a:solidFill>
                  <a:srgbClr val="C00000"/>
                </a:solidFill>
              </a:rPr>
              <a:t>(see next slide)</a:t>
            </a:r>
            <a:endParaRPr lang="en-US" sz="1600" i="0" dirty="0" smtClean="0">
              <a:solidFill>
                <a:srgbClr val="C00000"/>
              </a:solidFill>
            </a:endParaRPr>
          </a:p>
          <a:p>
            <a:pPr lvl="1">
              <a:buNone/>
            </a:pPr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-  J</a:t>
            </a:r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ohn Helliwell Economics Dept, University of British Columbia based on study of nearly 30,000 Canadians and Americans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277041" y="4957520"/>
            <a:ext cx="486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What would happen </a:t>
            </a: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in a </a:t>
            </a: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community that had </a:t>
            </a: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Adults </a:t>
            </a: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&amp;  Youth with:</a:t>
            </a:r>
          </a:p>
          <a:p>
            <a:pPr marL="234950" indent="-2349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High </a:t>
            </a: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Levels </a:t>
            </a: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of Trust?</a:t>
            </a:r>
          </a:p>
          <a:p>
            <a:pPr marL="234950" indent="-2349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8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Verdana" pitchFamily="34" charset="0"/>
              </a:rPr>
              <a:t>Meaning &amp; Purpose?</a:t>
            </a:r>
            <a:endParaRPr lang="en-US" b="1" dirty="0">
              <a:solidFill>
                <a:srgbClr val="800000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2" name="Picture 6" descr="Image result for WELLBEING"/>
          <p:cNvPicPr>
            <a:picLocks noChangeAspect="1" noChangeArrowheads="1"/>
          </p:cNvPicPr>
          <p:nvPr/>
        </p:nvPicPr>
        <p:blipFill>
          <a:blip r:embed="rId3" cstate="print"/>
          <a:srcRect l="11311" r="39846" b="13496"/>
          <a:stretch>
            <a:fillRect/>
          </a:stretch>
        </p:blipFill>
        <p:spPr bwMode="auto">
          <a:xfrm flipH="1">
            <a:off x="0" y="558630"/>
            <a:ext cx="9144000" cy="551770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571" y="516223"/>
            <a:ext cx="6687590" cy="99095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600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High Costs of Healthcare</a:t>
            </a:r>
            <a:endParaRPr lang="en-US" sz="4800" b="1" i="1" dirty="0">
              <a:ln>
                <a:solidFill>
                  <a:srgbClr val="FFC000"/>
                </a:solidFill>
              </a:ln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4294967295"/>
          </p:nvPr>
        </p:nvSpPr>
        <p:spPr>
          <a:xfrm>
            <a:off x="1121300" y="1316353"/>
            <a:ext cx="8273398" cy="4081557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buNone/>
            </a:pPr>
            <a:r>
              <a:rPr lang="en-US" b="1" u="sng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60% of </a:t>
            </a:r>
            <a:r>
              <a:rPr lang="en-US" b="1" u="sng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Disease is Stress Related</a:t>
            </a:r>
          </a:p>
          <a:p>
            <a:pPr marL="457200" indent="-457200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Major Causes of Stress:</a:t>
            </a:r>
          </a:p>
          <a:p>
            <a:pPr marL="857250" lvl="1" indent="-457200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Ä"/>
            </a:pP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Financial Stress</a:t>
            </a:r>
          </a:p>
          <a:p>
            <a:pPr marL="857250" lvl="1" indent="-457200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Ä"/>
            </a:pP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Relationship Stress</a:t>
            </a:r>
          </a:p>
          <a:p>
            <a:pPr marL="1257300" lvl="2" indent="-457200">
              <a:lnSpc>
                <a:spcPct val="80000"/>
              </a:lnSpc>
            </a:pP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#1 = </a:t>
            </a: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Lack of Trust</a:t>
            </a:r>
            <a:b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</a:b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(i.e. Major Factor in 100% of all Divorces)</a:t>
            </a:r>
          </a:p>
          <a:p>
            <a:pPr marL="457200" indent="-457200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Strategy</a:t>
            </a:r>
          </a:p>
          <a:p>
            <a:pPr marL="857250" lvl="1" indent="-457200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Ä"/>
            </a:pP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Increase Trust to Reduce Disease</a:t>
            </a:r>
          </a:p>
          <a:p>
            <a:pPr marL="857250" lvl="1" indent="-457200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Ä"/>
            </a:pPr>
            <a:r>
              <a:rPr lang="en-US" b="1" dirty="0" smtClean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</a:rPr>
              <a:t>RESULTING IN LOWER HEALTH CARE COSTS</a:t>
            </a:r>
            <a:endParaRPr lang="en-US" b="1" dirty="0" smtClean="0">
              <a:ln>
                <a:solidFill>
                  <a:srgbClr val="FFC000"/>
                </a:solidFill>
              </a:ln>
              <a:solidFill>
                <a:srgbClr val="FFFFCC"/>
              </a:solidFill>
            </a:endParaRPr>
          </a:p>
          <a:p>
            <a:endParaRPr lang="en-US" sz="2000" b="1" dirty="0">
              <a:solidFill>
                <a:srgbClr val="FFFFCC"/>
              </a:solidFill>
            </a:endParaRPr>
          </a:p>
        </p:txBody>
      </p:sp>
      <p:grpSp>
        <p:nvGrpSpPr>
          <p:cNvPr id="6" name="Group 669"/>
          <p:cNvGrpSpPr/>
          <p:nvPr/>
        </p:nvGrpSpPr>
        <p:grpSpPr>
          <a:xfrm>
            <a:off x="6604887" y="6061062"/>
            <a:ext cx="2511109" cy="868875"/>
            <a:chOff x="6699380" y="0"/>
            <a:chExt cx="2255840" cy="868875"/>
          </a:xfrm>
        </p:grpSpPr>
        <p:grpSp>
          <p:nvGrpSpPr>
            <p:cNvPr id="7" name="Group 131"/>
            <p:cNvGrpSpPr/>
            <p:nvPr/>
          </p:nvGrpSpPr>
          <p:grpSpPr>
            <a:xfrm>
              <a:off x="8422258" y="0"/>
              <a:ext cx="522186" cy="505785"/>
              <a:chOff x="570014" y="659083"/>
              <a:chExt cx="700644" cy="670955"/>
            </a:xfrm>
          </p:grpSpPr>
          <p:sp>
            <p:nvSpPr>
              <p:cNvPr id="59" name="Oval 58"/>
              <p:cNvSpPr/>
              <p:nvPr/>
            </p:nvSpPr>
            <p:spPr bwMode="auto">
              <a:xfrm>
                <a:off x="570014" y="659083"/>
                <a:ext cx="700644" cy="670955"/>
              </a:xfrm>
              <a:prstGeom prst="ellipse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cs typeface="Times New Roman" pitchFamily="18" charset="0"/>
                </a:endParaRPr>
              </a:p>
            </p:txBody>
          </p:sp>
          <p:grpSp>
            <p:nvGrpSpPr>
              <p:cNvPr id="8" name="Group 10"/>
              <p:cNvGrpSpPr>
                <a:grpSpLocks noChangeAspect="1"/>
              </p:cNvGrpSpPr>
              <p:nvPr/>
            </p:nvGrpSpPr>
            <p:grpSpPr bwMode="auto">
              <a:xfrm>
                <a:off x="685799" y="727093"/>
                <a:ext cx="537359" cy="531769"/>
                <a:chOff x="667" y="-57"/>
                <a:chExt cx="5512" cy="4274"/>
              </a:xfrm>
            </p:grpSpPr>
            <p:sp>
              <p:nvSpPr>
                <p:cNvPr id="61" name="Freeform 28"/>
                <p:cNvSpPr>
                  <a:spLocks/>
                </p:cNvSpPr>
                <p:nvPr/>
              </p:nvSpPr>
              <p:spPr bwMode="auto">
                <a:xfrm>
                  <a:off x="1660" y="-11"/>
                  <a:ext cx="4519" cy="3489"/>
                </a:xfrm>
                <a:custGeom>
                  <a:avLst/>
                  <a:gdLst/>
                  <a:ahLst/>
                  <a:cxnLst>
                    <a:cxn ang="0">
                      <a:pos x="2237" y="209"/>
                    </a:cxn>
                    <a:cxn ang="0">
                      <a:pos x="2090" y="159"/>
                    </a:cxn>
                    <a:cxn ang="0">
                      <a:pos x="1936" y="113"/>
                    </a:cxn>
                    <a:cxn ang="0">
                      <a:pos x="1775" y="75"/>
                    </a:cxn>
                    <a:cxn ang="0">
                      <a:pos x="1601" y="45"/>
                    </a:cxn>
                    <a:cxn ang="0">
                      <a:pos x="1424" y="21"/>
                    </a:cxn>
                    <a:cxn ang="0">
                      <a:pos x="1239" y="5"/>
                    </a:cxn>
                    <a:cxn ang="0">
                      <a:pos x="1043" y="0"/>
                    </a:cxn>
                    <a:cxn ang="0">
                      <a:pos x="0" y="2058"/>
                    </a:cxn>
                    <a:cxn ang="0">
                      <a:pos x="69" y="2051"/>
                    </a:cxn>
                    <a:cxn ang="0">
                      <a:pos x="258" y="2037"/>
                    </a:cxn>
                    <a:cxn ang="0">
                      <a:pos x="539" y="2037"/>
                    </a:cxn>
                    <a:cxn ang="0">
                      <a:pos x="881" y="2060"/>
                    </a:cxn>
                    <a:cxn ang="0">
                      <a:pos x="1251" y="2126"/>
                    </a:cxn>
                    <a:cxn ang="0">
                      <a:pos x="1624" y="2250"/>
                    </a:cxn>
                    <a:cxn ang="0">
                      <a:pos x="1971" y="2446"/>
                    </a:cxn>
                    <a:cxn ang="0">
                      <a:pos x="2260" y="2731"/>
                    </a:cxn>
                    <a:cxn ang="0">
                      <a:pos x="2283" y="2766"/>
                    </a:cxn>
                    <a:cxn ang="0">
                      <a:pos x="2356" y="2862"/>
                    </a:cxn>
                    <a:cxn ang="0">
                      <a:pos x="2475" y="2993"/>
                    </a:cxn>
                    <a:cxn ang="0">
                      <a:pos x="2656" y="3140"/>
                    </a:cxn>
                    <a:cxn ang="0">
                      <a:pos x="2891" y="3283"/>
                    </a:cxn>
                    <a:cxn ang="0">
                      <a:pos x="3187" y="3402"/>
                    </a:cxn>
                    <a:cxn ang="0">
                      <a:pos x="3549" y="3477"/>
                    </a:cxn>
                    <a:cxn ang="0">
                      <a:pos x="3977" y="3484"/>
                    </a:cxn>
                    <a:cxn ang="0">
                      <a:pos x="3988" y="3302"/>
                    </a:cxn>
                    <a:cxn ang="0">
                      <a:pos x="4057" y="2834"/>
                    </a:cxn>
                    <a:cxn ang="0">
                      <a:pos x="4219" y="2198"/>
                    </a:cxn>
                    <a:cxn ang="0">
                      <a:pos x="4519" y="1515"/>
                    </a:cxn>
                    <a:cxn ang="0">
                      <a:pos x="4477" y="1513"/>
                    </a:cxn>
                    <a:cxn ang="0">
                      <a:pos x="4358" y="1506"/>
                    </a:cxn>
                    <a:cxn ang="0">
                      <a:pos x="4192" y="1487"/>
                    </a:cxn>
                    <a:cxn ang="0">
                      <a:pos x="3996" y="1455"/>
                    </a:cxn>
                    <a:cxn ang="0">
                      <a:pos x="3796" y="1408"/>
                    </a:cxn>
                    <a:cxn ang="0">
                      <a:pos x="3607" y="1338"/>
                    </a:cxn>
                    <a:cxn ang="0">
                      <a:pos x="3457" y="1244"/>
                    </a:cxn>
                    <a:cxn ang="0">
                      <a:pos x="3368" y="1123"/>
                    </a:cxn>
                    <a:cxn ang="0">
                      <a:pos x="3314" y="1017"/>
                    </a:cxn>
                    <a:cxn ang="0">
                      <a:pos x="3241" y="903"/>
                    </a:cxn>
                    <a:cxn ang="0">
                      <a:pos x="3141" y="786"/>
                    </a:cxn>
                    <a:cxn ang="0">
                      <a:pos x="3018" y="669"/>
                    </a:cxn>
                    <a:cxn ang="0">
                      <a:pos x="2876" y="552"/>
                    </a:cxn>
                    <a:cxn ang="0">
                      <a:pos x="2706" y="438"/>
                    </a:cxn>
                    <a:cxn ang="0">
                      <a:pos x="2518" y="332"/>
                    </a:cxn>
                    <a:cxn ang="0">
                      <a:pos x="2306" y="237"/>
                    </a:cxn>
                  </a:cxnLst>
                  <a:rect l="0" t="0" r="r" b="b"/>
                  <a:pathLst>
                    <a:path w="4519" h="3489">
                      <a:moveTo>
                        <a:pt x="2306" y="237"/>
                      </a:moveTo>
                      <a:lnTo>
                        <a:pt x="2237" y="209"/>
                      </a:lnTo>
                      <a:lnTo>
                        <a:pt x="2163" y="183"/>
                      </a:lnTo>
                      <a:lnTo>
                        <a:pt x="2090" y="159"/>
                      </a:lnTo>
                      <a:lnTo>
                        <a:pt x="2013" y="136"/>
                      </a:lnTo>
                      <a:lnTo>
                        <a:pt x="1936" y="113"/>
                      </a:lnTo>
                      <a:lnTo>
                        <a:pt x="1855" y="94"/>
                      </a:lnTo>
                      <a:lnTo>
                        <a:pt x="1775" y="75"/>
                      </a:lnTo>
                      <a:lnTo>
                        <a:pt x="1690" y="59"/>
                      </a:lnTo>
                      <a:lnTo>
                        <a:pt x="1601" y="45"/>
                      </a:lnTo>
                      <a:lnTo>
                        <a:pt x="1513" y="31"/>
                      </a:lnTo>
                      <a:lnTo>
                        <a:pt x="1424" y="21"/>
                      </a:lnTo>
                      <a:lnTo>
                        <a:pt x="1332" y="12"/>
                      </a:lnTo>
                      <a:lnTo>
                        <a:pt x="1239" y="5"/>
                      </a:lnTo>
                      <a:lnTo>
                        <a:pt x="1143" y="3"/>
                      </a:lnTo>
                      <a:lnTo>
                        <a:pt x="1043" y="0"/>
                      </a:lnTo>
                      <a:lnTo>
                        <a:pt x="943" y="0"/>
                      </a:lnTo>
                      <a:lnTo>
                        <a:pt x="0" y="2058"/>
                      </a:lnTo>
                      <a:lnTo>
                        <a:pt x="19" y="2056"/>
                      </a:lnTo>
                      <a:lnTo>
                        <a:pt x="69" y="2051"/>
                      </a:lnTo>
                      <a:lnTo>
                        <a:pt x="150" y="2044"/>
                      </a:lnTo>
                      <a:lnTo>
                        <a:pt x="258" y="2037"/>
                      </a:lnTo>
                      <a:lnTo>
                        <a:pt x="389" y="2034"/>
                      </a:lnTo>
                      <a:lnTo>
                        <a:pt x="539" y="2037"/>
                      </a:lnTo>
                      <a:lnTo>
                        <a:pt x="704" y="2044"/>
                      </a:lnTo>
                      <a:lnTo>
                        <a:pt x="881" y="2060"/>
                      </a:lnTo>
                      <a:lnTo>
                        <a:pt x="1062" y="2088"/>
                      </a:lnTo>
                      <a:lnTo>
                        <a:pt x="1251" y="2126"/>
                      </a:lnTo>
                      <a:lnTo>
                        <a:pt x="1440" y="2179"/>
                      </a:lnTo>
                      <a:lnTo>
                        <a:pt x="1624" y="2250"/>
                      </a:lnTo>
                      <a:lnTo>
                        <a:pt x="1805" y="2338"/>
                      </a:lnTo>
                      <a:lnTo>
                        <a:pt x="1971" y="2446"/>
                      </a:lnTo>
                      <a:lnTo>
                        <a:pt x="2125" y="2577"/>
                      </a:lnTo>
                      <a:lnTo>
                        <a:pt x="2260" y="2731"/>
                      </a:lnTo>
                      <a:lnTo>
                        <a:pt x="2263" y="2741"/>
                      </a:lnTo>
                      <a:lnTo>
                        <a:pt x="2283" y="2766"/>
                      </a:lnTo>
                      <a:lnTo>
                        <a:pt x="2314" y="2808"/>
                      </a:lnTo>
                      <a:lnTo>
                        <a:pt x="2356" y="2862"/>
                      </a:lnTo>
                      <a:lnTo>
                        <a:pt x="2410" y="2923"/>
                      </a:lnTo>
                      <a:lnTo>
                        <a:pt x="2475" y="2993"/>
                      </a:lnTo>
                      <a:lnTo>
                        <a:pt x="2560" y="3066"/>
                      </a:lnTo>
                      <a:lnTo>
                        <a:pt x="2656" y="3140"/>
                      </a:lnTo>
                      <a:lnTo>
                        <a:pt x="2764" y="3213"/>
                      </a:lnTo>
                      <a:lnTo>
                        <a:pt x="2891" y="3283"/>
                      </a:lnTo>
                      <a:lnTo>
                        <a:pt x="3030" y="3348"/>
                      </a:lnTo>
                      <a:lnTo>
                        <a:pt x="3187" y="3402"/>
                      </a:lnTo>
                      <a:lnTo>
                        <a:pt x="3361" y="3447"/>
                      </a:lnTo>
                      <a:lnTo>
                        <a:pt x="3549" y="3477"/>
                      </a:lnTo>
                      <a:lnTo>
                        <a:pt x="3753" y="3489"/>
                      </a:lnTo>
                      <a:lnTo>
                        <a:pt x="3977" y="3484"/>
                      </a:lnTo>
                      <a:lnTo>
                        <a:pt x="3980" y="3435"/>
                      </a:lnTo>
                      <a:lnTo>
                        <a:pt x="3988" y="3302"/>
                      </a:lnTo>
                      <a:lnTo>
                        <a:pt x="4015" y="3096"/>
                      </a:lnTo>
                      <a:lnTo>
                        <a:pt x="4057" y="2834"/>
                      </a:lnTo>
                      <a:lnTo>
                        <a:pt x="4123" y="2530"/>
                      </a:lnTo>
                      <a:lnTo>
                        <a:pt x="4219" y="2198"/>
                      </a:lnTo>
                      <a:lnTo>
                        <a:pt x="4350" y="1857"/>
                      </a:lnTo>
                      <a:lnTo>
                        <a:pt x="4519" y="1515"/>
                      </a:lnTo>
                      <a:lnTo>
                        <a:pt x="4508" y="1515"/>
                      </a:lnTo>
                      <a:lnTo>
                        <a:pt x="4477" y="1513"/>
                      </a:lnTo>
                      <a:lnTo>
                        <a:pt x="4427" y="1511"/>
                      </a:lnTo>
                      <a:lnTo>
                        <a:pt x="4358" y="1506"/>
                      </a:lnTo>
                      <a:lnTo>
                        <a:pt x="4281" y="1497"/>
                      </a:lnTo>
                      <a:lnTo>
                        <a:pt x="4192" y="1487"/>
                      </a:lnTo>
                      <a:lnTo>
                        <a:pt x="4096" y="1473"/>
                      </a:lnTo>
                      <a:lnTo>
                        <a:pt x="3996" y="1455"/>
                      </a:lnTo>
                      <a:lnTo>
                        <a:pt x="3896" y="1434"/>
                      </a:lnTo>
                      <a:lnTo>
                        <a:pt x="3796" y="1408"/>
                      </a:lnTo>
                      <a:lnTo>
                        <a:pt x="3699" y="1375"/>
                      </a:lnTo>
                      <a:lnTo>
                        <a:pt x="3607" y="1338"/>
                      </a:lnTo>
                      <a:lnTo>
                        <a:pt x="3526" y="1293"/>
                      </a:lnTo>
                      <a:lnTo>
                        <a:pt x="3457" y="1244"/>
                      </a:lnTo>
                      <a:lnTo>
                        <a:pt x="3403" y="1188"/>
                      </a:lnTo>
                      <a:lnTo>
                        <a:pt x="3368" y="1123"/>
                      </a:lnTo>
                      <a:lnTo>
                        <a:pt x="3345" y="1071"/>
                      </a:lnTo>
                      <a:lnTo>
                        <a:pt x="3314" y="1017"/>
                      </a:lnTo>
                      <a:lnTo>
                        <a:pt x="3280" y="961"/>
                      </a:lnTo>
                      <a:lnTo>
                        <a:pt x="3241" y="903"/>
                      </a:lnTo>
                      <a:lnTo>
                        <a:pt x="3195" y="844"/>
                      </a:lnTo>
                      <a:lnTo>
                        <a:pt x="3141" y="786"/>
                      </a:lnTo>
                      <a:lnTo>
                        <a:pt x="3083" y="728"/>
                      </a:lnTo>
                      <a:lnTo>
                        <a:pt x="3018" y="669"/>
                      </a:lnTo>
                      <a:lnTo>
                        <a:pt x="2949" y="608"/>
                      </a:lnTo>
                      <a:lnTo>
                        <a:pt x="2876" y="552"/>
                      </a:lnTo>
                      <a:lnTo>
                        <a:pt x="2795" y="494"/>
                      </a:lnTo>
                      <a:lnTo>
                        <a:pt x="2706" y="438"/>
                      </a:lnTo>
                      <a:lnTo>
                        <a:pt x="2614" y="384"/>
                      </a:lnTo>
                      <a:lnTo>
                        <a:pt x="2518" y="332"/>
                      </a:lnTo>
                      <a:lnTo>
                        <a:pt x="2414" y="283"/>
                      </a:lnTo>
                      <a:lnTo>
                        <a:pt x="2306" y="2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" name="Freeform 29"/>
                <p:cNvSpPr>
                  <a:spLocks/>
                </p:cNvSpPr>
                <p:nvPr/>
              </p:nvSpPr>
              <p:spPr bwMode="auto">
                <a:xfrm>
                  <a:off x="667" y="-57"/>
                  <a:ext cx="2240" cy="4274"/>
                </a:xfrm>
                <a:custGeom>
                  <a:avLst/>
                  <a:gdLst/>
                  <a:ahLst/>
                  <a:cxnLst>
                    <a:cxn ang="0">
                      <a:pos x="1936" y="46"/>
                    </a:cxn>
                    <a:cxn ang="0">
                      <a:pos x="0" y="4145"/>
                    </a:cxn>
                    <a:cxn ang="0">
                      <a:pos x="11" y="4152"/>
                    </a:cxn>
                    <a:cxn ang="0">
                      <a:pos x="50" y="4171"/>
                    </a:cxn>
                    <a:cxn ang="0">
                      <a:pos x="104" y="4196"/>
                    </a:cxn>
                    <a:cxn ang="0">
                      <a:pos x="177" y="4224"/>
                    </a:cxn>
                    <a:cxn ang="0">
                      <a:pos x="262" y="4250"/>
                    </a:cxn>
                    <a:cxn ang="0">
                      <a:pos x="350" y="4269"/>
                    </a:cxn>
                    <a:cxn ang="0">
                      <a:pos x="446" y="4274"/>
                    </a:cxn>
                    <a:cxn ang="0">
                      <a:pos x="539" y="4262"/>
                    </a:cxn>
                    <a:cxn ang="0">
                      <a:pos x="2240" y="77"/>
                    </a:cxn>
                    <a:cxn ang="0">
                      <a:pos x="2232" y="70"/>
                    </a:cxn>
                    <a:cxn ang="0">
                      <a:pos x="2206" y="56"/>
                    </a:cxn>
                    <a:cxn ang="0">
                      <a:pos x="2167" y="35"/>
                    </a:cxn>
                    <a:cxn ang="0">
                      <a:pos x="2125" y="16"/>
                    </a:cxn>
                    <a:cxn ang="0">
                      <a:pos x="2075" y="2"/>
                    </a:cxn>
                    <a:cxn ang="0">
                      <a:pos x="2021" y="0"/>
                    </a:cxn>
                    <a:cxn ang="0">
                      <a:pos x="1975" y="11"/>
                    </a:cxn>
                    <a:cxn ang="0">
                      <a:pos x="1936" y="46"/>
                    </a:cxn>
                  </a:cxnLst>
                  <a:rect l="0" t="0" r="r" b="b"/>
                  <a:pathLst>
                    <a:path w="2240" h="4274">
                      <a:moveTo>
                        <a:pt x="1936" y="46"/>
                      </a:moveTo>
                      <a:lnTo>
                        <a:pt x="0" y="4145"/>
                      </a:lnTo>
                      <a:lnTo>
                        <a:pt x="11" y="4152"/>
                      </a:lnTo>
                      <a:lnTo>
                        <a:pt x="50" y="4171"/>
                      </a:lnTo>
                      <a:lnTo>
                        <a:pt x="104" y="4196"/>
                      </a:lnTo>
                      <a:lnTo>
                        <a:pt x="177" y="4224"/>
                      </a:lnTo>
                      <a:lnTo>
                        <a:pt x="262" y="4250"/>
                      </a:lnTo>
                      <a:lnTo>
                        <a:pt x="350" y="4269"/>
                      </a:lnTo>
                      <a:lnTo>
                        <a:pt x="446" y="4274"/>
                      </a:lnTo>
                      <a:lnTo>
                        <a:pt x="539" y="4262"/>
                      </a:lnTo>
                      <a:lnTo>
                        <a:pt x="2240" y="77"/>
                      </a:lnTo>
                      <a:lnTo>
                        <a:pt x="2232" y="70"/>
                      </a:lnTo>
                      <a:lnTo>
                        <a:pt x="2206" y="56"/>
                      </a:lnTo>
                      <a:lnTo>
                        <a:pt x="2167" y="35"/>
                      </a:lnTo>
                      <a:lnTo>
                        <a:pt x="2125" y="16"/>
                      </a:lnTo>
                      <a:lnTo>
                        <a:pt x="2075" y="2"/>
                      </a:lnTo>
                      <a:lnTo>
                        <a:pt x="2021" y="0"/>
                      </a:lnTo>
                      <a:lnTo>
                        <a:pt x="1975" y="11"/>
                      </a:lnTo>
                      <a:lnTo>
                        <a:pt x="1936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" name="Freeform 30"/>
                <p:cNvSpPr>
                  <a:spLocks/>
                </p:cNvSpPr>
                <p:nvPr/>
              </p:nvSpPr>
              <p:spPr bwMode="auto">
                <a:xfrm>
                  <a:off x="4393" y="2073"/>
                  <a:ext cx="547" cy="680"/>
                </a:xfrm>
                <a:custGeom>
                  <a:avLst/>
                  <a:gdLst/>
                  <a:ahLst/>
                  <a:cxnLst>
                    <a:cxn ang="0">
                      <a:pos x="173" y="0"/>
                    </a:cxn>
                    <a:cxn ang="0">
                      <a:pos x="0" y="390"/>
                    </a:cxn>
                    <a:cxn ang="0">
                      <a:pos x="31" y="425"/>
                    </a:cxn>
                    <a:cxn ang="0">
                      <a:pos x="66" y="460"/>
                    </a:cxn>
                    <a:cxn ang="0">
                      <a:pos x="104" y="498"/>
                    </a:cxn>
                    <a:cxn ang="0">
                      <a:pos x="146" y="535"/>
                    </a:cxn>
                    <a:cxn ang="0">
                      <a:pos x="193" y="572"/>
                    </a:cxn>
                    <a:cxn ang="0">
                      <a:pos x="239" y="610"/>
                    </a:cxn>
                    <a:cxn ang="0">
                      <a:pos x="293" y="645"/>
                    </a:cxn>
                    <a:cxn ang="0">
                      <a:pos x="347" y="680"/>
                    </a:cxn>
                    <a:cxn ang="0">
                      <a:pos x="547" y="236"/>
                    </a:cxn>
                    <a:cxn ang="0">
                      <a:pos x="493" y="210"/>
                    </a:cxn>
                    <a:cxn ang="0">
                      <a:pos x="439" y="182"/>
                    </a:cxn>
                    <a:cxn ang="0">
                      <a:pos x="389" y="154"/>
                    </a:cxn>
                    <a:cxn ang="0">
                      <a:pos x="343" y="123"/>
                    </a:cxn>
                    <a:cxn ang="0">
                      <a:pos x="297" y="93"/>
                    </a:cxn>
                    <a:cxn ang="0">
                      <a:pos x="254" y="63"/>
                    </a:cxn>
                    <a:cxn ang="0">
                      <a:pos x="212" y="32"/>
                    </a:cxn>
                    <a:cxn ang="0">
                      <a:pos x="173" y="0"/>
                    </a:cxn>
                  </a:cxnLst>
                  <a:rect l="0" t="0" r="r" b="b"/>
                  <a:pathLst>
                    <a:path w="547" h="680">
                      <a:moveTo>
                        <a:pt x="173" y="0"/>
                      </a:moveTo>
                      <a:lnTo>
                        <a:pt x="0" y="390"/>
                      </a:lnTo>
                      <a:lnTo>
                        <a:pt x="31" y="425"/>
                      </a:lnTo>
                      <a:lnTo>
                        <a:pt x="66" y="460"/>
                      </a:lnTo>
                      <a:lnTo>
                        <a:pt x="104" y="498"/>
                      </a:lnTo>
                      <a:lnTo>
                        <a:pt x="146" y="535"/>
                      </a:lnTo>
                      <a:lnTo>
                        <a:pt x="193" y="572"/>
                      </a:lnTo>
                      <a:lnTo>
                        <a:pt x="239" y="610"/>
                      </a:lnTo>
                      <a:lnTo>
                        <a:pt x="293" y="645"/>
                      </a:lnTo>
                      <a:lnTo>
                        <a:pt x="347" y="680"/>
                      </a:lnTo>
                      <a:lnTo>
                        <a:pt x="547" y="236"/>
                      </a:lnTo>
                      <a:lnTo>
                        <a:pt x="493" y="210"/>
                      </a:lnTo>
                      <a:lnTo>
                        <a:pt x="439" y="182"/>
                      </a:lnTo>
                      <a:lnTo>
                        <a:pt x="389" y="154"/>
                      </a:lnTo>
                      <a:lnTo>
                        <a:pt x="343" y="123"/>
                      </a:lnTo>
                      <a:lnTo>
                        <a:pt x="297" y="93"/>
                      </a:lnTo>
                      <a:lnTo>
                        <a:pt x="254" y="63"/>
                      </a:lnTo>
                      <a:lnTo>
                        <a:pt x="212" y="32"/>
                      </a:lnTo>
                      <a:lnTo>
                        <a:pt x="17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" name="Freeform 31"/>
                <p:cNvSpPr>
                  <a:spLocks/>
                </p:cNvSpPr>
                <p:nvPr/>
              </p:nvSpPr>
              <p:spPr bwMode="auto">
                <a:xfrm>
                  <a:off x="4940" y="1820"/>
                  <a:ext cx="851" cy="608"/>
                </a:xfrm>
                <a:custGeom>
                  <a:avLst/>
                  <a:gdLst/>
                  <a:ahLst/>
                  <a:cxnLst>
                    <a:cxn ang="0">
                      <a:pos x="219" y="0"/>
                    </a:cxn>
                    <a:cxn ang="0">
                      <a:pos x="0" y="489"/>
                    </a:cxn>
                    <a:cxn ang="0">
                      <a:pos x="38" y="505"/>
                    </a:cxn>
                    <a:cxn ang="0">
                      <a:pos x="73" y="519"/>
                    </a:cxn>
                    <a:cxn ang="0">
                      <a:pos x="111" y="535"/>
                    </a:cxn>
                    <a:cxn ang="0">
                      <a:pos x="154" y="547"/>
                    </a:cxn>
                    <a:cxn ang="0">
                      <a:pos x="192" y="559"/>
                    </a:cxn>
                    <a:cxn ang="0">
                      <a:pos x="235" y="571"/>
                    </a:cxn>
                    <a:cxn ang="0">
                      <a:pos x="277" y="580"/>
                    </a:cxn>
                    <a:cxn ang="0">
                      <a:pos x="323" y="589"/>
                    </a:cxn>
                    <a:cxn ang="0">
                      <a:pos x="365" y="596"/>
                    </a:cxn>
                    <a:cxn ang="0">
                      <a:pos x="412" y="601"/>
                    </a:cxn>
                    <a:cxn ang="0">
                      <a:pos x="458" y="606"/>
                    </a:cxn>
                    <a:cxn ang="0">
                      <a:pos x="508" y="608"/>
                    </a:cxn>
                    <a:cxn ang="0">
                      <a:pos x="558" y="608"/>
                    </a:cxn>
                    <a:cxn ang="0">
                      <a:pos x="604" y="608"/>
                    </a:cxn>
                    <a:cxn ang="0">
                      <a:pos x="658" y="606"/>
                    </a:cxn>
                    <a:cxn ang="0">
                      <a:pos x="708" y="601"/>
                    </a:cxn>
                    <a:cxn ang="0">
                      <a:pos x="723" y="547"/>
                    </a:cxn>
                    <a:cxn ang="0">
                      <a:pos x="739" y="493"/>
                    </a:cxn>
                    <a:cxn ang="0">
                      <a:pos x="754" y="440"/>
                    </a:cxn>
                    <a:cxn ang="0">
                      <a:pos x="774" y="386"/>
                    </a:cxn>
                    <a:cxn ang="0">
                      <a:pos x="789" y="330"/>
                    </a:cxn>
                    <a:cxn ang="0">
                      <a:pos x="808" y="276"/>
                    </a:cxn>
                    <a:cxn ang="0">
                      <a:pos x="831" y="220"/>
                    </a:cxn>
                    <a:cxn ang="0">
                      <a:pos x="851" y="164"/>
                    </a:cxn>
                    <a:cxn ang="0">
                      <a:pos x="804" y="161"/>
                    </a:cxn>
                    <a:cxn ang="0">
                      <a:pos x="758" y="159"/>
                    </a:cxn>
                    <a:cxn ang="0">
                      <a:pos x="716" y="154"/>
                    </a:cxn>
                    <a:cxn ang="0">
                      <a:pos x="670" y="150"/>
                    </a:cxn>
                    <a:cxn ang="0">
                      <a:pos x="627" y="143"/>
                    </a:cxn>
                    <a:cxn ang="0">
                      <a:pos x="585" y="136"/>
                    </a:cxn>
                    <a:cxn ang="0">
                      <a:pos x="546" y="126"/>
                    </a:cxn>
                    <a:cxn ang="0">
                      <a:pos x="508" y="115"/>
                    </a:cxn>
                    <a:cxn ang="0">
                      <a:pos x="466" y="103"/>
                    </a:cxn>
                    <a:cxn ang="0">
                      <a:pos x="431" y="91"/>
                    </a:cxn>
                    <a:cxn ang="0">
                      <a:pos x="392" y="80"/>
                    </a:cxn>
                    <a:cxn ang="0">
                      <a:pos x="354" y="66"/>
                    </a:cxn>
                    <a:cxn ang="0">
                      <a:pos x="319" y="49"/>
                    </a:cxn>
                    <a:cxn ang="0">
                      <a:pos x="285" y="33"/>
                    </a:cxn>
                    <a:cxn ang="0">
                      <a:pos x="254" y="16"/>
                    </a:cxn>
                    <a:cxn ang="0">
                      <a:pos x="219" y="0"/>
                    </a:cxn>
                  </a:cxnLst>
                  <a:rect l="0" t="0" r="r" b="b"/>
                  <a:pathLst>
                    <a:path w="851" h="608">
                      <a:moveTo>
                        <a:pt x="219" y="0"/>
                      </a:moveTo>
                      <a:lnTo>
                        <a:pt x="0" y="489"/>
                      </a:lnTo>
                      <a:lnTo>
                        <a:pt x="38" y="505"/>
                      </a:lnTo>
                      <a:lnTo>
                        <a:pt x="73" y="519"/>
                      </a:lnTo>
                      <a:lnTo>
                        <a:pt x="111" y="535"/>
                      </a:lnTo>
                      <a:lnTo>
                        <a:pt x="154" y="547"/>
                      </a:lnTo>
                      <a:lnTo>
                        <a:pt x="192" y="559"/>
                      </a:lnTo>
                      <a:lnTo>
                        <a:pt x="235" y="571"/>
                      </a:lnTo>
                      <a:lnTo>
                        <a:pt x="277" y="580"/>
                      </a:lnTo>
                      <a:lnTo>
                        <a:pt x="323" y="589"/>
                      </a:lnTo>
                      <a:lnTo>
                        <a:pt x="365" y="596"/>
                      </a:lnTo>
                      <a:lnTo>
                        <a:pt x="412" y="601"/>
                      </a:lnTo>
                      <a:lnTo>
                        <a:pt x="458" y="606"/>
                      </a:lnTo>
                      <a:lnTo>
                        <a:pt x="508" y="608"/>
                      </a:lnTo>
                      <a:lnTo>
                        <a:pt x="558" y="608"/>
                      </a:lnTo>
                      <a:lnTo>
                        <a:pt x="604" y="608"/>
                      </a:lnTo>
                      <a:lnTo>
                        <a:pt x="658" y="606"/>
                      </a:lnTo>
                      <a:lnTo>
                        <a:pt x="708" y="601"/>
                      </a:lnTo>
                      <a:lnTo>
                        <a:pt x="723" y="547"/>
                      </a:lnTo>
                      <a:lnTo>
                        <a:pt x="739" y="493"/>
                      </a:lnTo>
                      <a:lnTo>
                        <a:pt x="754" y="440"/>
                      </a:lnTo>
                      <a:lnTo>
                        <a:pt x="774" y="386"/>
                      </a:lnTo>
                      <a:lnTo>
                        <a:pt x="789" y="330"/>
                      </a:lnTo>
                      <a:lnTo>
                        <a:pt x="808" y="276"/>
                      </a:lnTo>
                      <a:lnTo>
                        <a:pt x="831" y="220"/>
                      </a:lnTo>
                      <a:lnTo>
                        <a:pt x="851" y="164"/>
                      </a:lnTo>
                      <a:lnTo>
                        <a:pt x="804" y="161"/>
                      </a:lnTo>
                      <a:lnTo>
                        <a:pt x="758" y="159"/>
                      </a:lnTo>
                      <a:lnTo>
                        <a:pt x="716" y="154"/>
                      </a:lnTo>
                      <a:lnTo>
                        <a:pt x="670" y="150"/>
                      </a:lnTo>
                      <a:lnTo>
                        <a:pt x="627" y="143"/>
                      </a:lnTo>
                      <a:lnTo>
                        <a:pt x="585" y="136"/>
                      </a:lnTo>
                      <a:lnTo>
                        <a:pt x="546" y="126"/>
                      </a:lnTo>
                      <a:lnTo>
                        <a:pt x="508" y="115"/>
                      </a:lnTo>
                      <a:lnTo>
                        <a:pt x="466" y="103"/>
                      </a:lnTo>
                      <a:lnTo>
                        <a:pt x="431" y="91"/>
                      </a:lnTo>
                      <a:lnTo>
                        <a:pt x="392" y="80"/>
                      </a:lnTo>
                      <a:lnTo>
                        <a:pt x="354" y="66"/>
                      </a:lnTo>
                      <a:lnTo>
                        <a:pt x="319" y="49"/>
                      </a:lnTo>
                      <a:lnTo>
                        <a:pt x="285" y="33"/>
                      </a:lnTo>
                      <a:lnTo>
                        <a:pt x="254" y="16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32"/>
                <p:cNvSpPr>
                  <a:spLocks/>
                </p:cNvSpPr>
                <p:nvPr/>
              </p:nvSpPr>
              <p:spPr bwMode="auto">
                <a:xfrm>
                  <a:off x="4120" y="1051"/>
                  <a:ext cx="681" cy="1022"/>
                </a:xfrm>
                <a:custGeom>
                  <a:avLst/>
                  <a:gdLst/>
                  <a:ahLst/>
                  <a:cxnLst>
                    <a:cxn ang="0">
                      <a:pos x="169" y="718"/>
                    </a:cxn>
                    <a:cxn ang="0">
                      <a:pos x="173" y="725"/>
                    </a:cxn>
                    <a:cxn ang="0">
                      <a:pos x="188" y="743"/>
                    </a:cxn>
                    <a:cxn ang="0">
                      <a:pos x="208" y="774"/>
                    </a:cxn>
                    <a:cxn ang="0">
                      <a:pos x="238" y="811"/>
                    </a:cxn>
                    <a:cxn ang="0">
                      <a:pos x="281" y="858"/>
                    </a:cxn>
                    <a:cxn ang="0">
                      <a:pos x="327" y="909"/>
                    </a:cxn>
                    <a:cxn ang="0">
                      <a:pos x="381" y="963"/>
                    </a:cxn>
                    <a:cxn ang="0">
                      <a:pos x="446" y="1022"/>
                    </a:cxn>
                    <a:cxn ang="0">
                      <a:pos x="681" y="500"/>
                    </a:cxn>
                    <a:cxn ang="0">
                      <a:pos x="635" y="453"/>
                    </a:cxn>
                    <a:cxn ang="0">
                      <a:pos x="596" y="407"/>
                    </a:cxn>
                    <a:cxn ang="0">
                      <a:pos x="566" y="367"/>
                    </a:cxn>
                    <a:cxn ang="0">
                      <a:pos x="539" y="332"/>
                    </a:cxn>
                    <a:cxn ang="0">
                      <a:pos x="516" y="304"/>
                    </a:cxn>
                    <a:cxn ang="0">
                      <a:pos x="500" y="280"/>
                    </a:cxn>
                    <a:cxn ang="0">
                      <a:pos x="493" y="266"/>
                    </a:cxn>
                    <a:cxn ang="0">
                      <a:pos x="489" y="262"/>
                    </a:cxn>
                    <a:cxn ang="0">
                      <a:pos x="458" y="224"/>
                    </a:cxn>
                    <a:cxn ang="0">
                      <a:pos x="427" y="189"/>
                    </a:cxn>
                    <a:cxn ang="0">
                      <a:pos x="396" y="157"/>
                    </a:cxn>
                    <a:cxn ang="0">
                      <a:pos x="366" y="124"/>
                    </a:cxn>
                    <a:cxn ang="0">
                      <a:pos x="335" y="91"/>
                    </a:cxn>
                    <a:cxn ang="0">
                      <a:pos x="304" y="61"/>
                    </a:cxn>
                    <a:cxn ang="0">
                      <a:pos x="273" y="30"/>
                    </a:cxn>
                    <a:cxn ang="0">
                      <a:pos x="238" y="0"/>
                    </a:cxn>
                    <a:cxn ang="0">
                      <a:pos x="0" y="535"/>
                    </a:cxn>
                    <a:cxn ang="0">
                      <a:pos x="23" y="556"/>
                    </a:cxn>
                    <a:cxn ang="0">
                      <a:pos x="42" y="577"/>
                    </a:cxn>
                    <a:cxn ang="0">
                      <a:pos x="65" y="601"/>
                    </a:cxn>
                    <a:cxn ang="0">
                      <a:pos x="84" y="622"/>
                    </a:cxn>
                    <a:cxn ang="0">
                      <a:pos x="108" y="645"/>
                    </a:cxn>
                    <a:cxn ang="0">
                      <a:pos x="127" y="669"/>
                    </a:cxn>
                    <a:cxn ang="0">
                      <a:pos x="150" y="694"/>
                    </a:cxn>
                    <a:cxn ang="0">
                      <a:pos x="169" y="718"/>
                    </a:cxn>
                  </a:cxnLst>
                  <a:rect l="0" t="0" r="r" b="b"/>
                  <a:pathLst>
                    <a:path w="681" h="1022">
                      <a:moveTo>
                        <a:pt x="169" y="718"/>
                      </a:moveTo>
                      <a:lnTo>
                        <a:pt x="173" y="725"/>
                      </a:lnTo>
                      <a:lnTo>
                        <a:pt x="188" y="743"/>
                      </a:lnTo>
                      <a:lnTo>
                        <a:pt x="208" y="774"/>
                      </a:lnTo>
                      <a:lnTo>
                        <a:pt x="238" y="811"/>
                      </a:lnTo>
                      <a:lnTo>
                        <a:pt x="281" y="858"/>
                      </a:lnTo>
                      <a:lnTo>
                        <a:pt x="327" y="909"/>
                      </a:lnTo>
                      <a:lnTo>
                        <a:pt x="381" y="963"/>
                      </a:lnTo>
                      <a:lnTo>
                        <a:pt x="446" y="1022"/>
                      </a:lnTo>
                      <a:lnTo>
                        <a:pt x="681" y="500"/>
                      </a:lnTo>
                      <a:lnTo>
                        <a:pt x="635" y="453"/>
                      </a:lnTo>
                      <a:lnTo>
                        <a:pt x="596" y="407"/>
                      </a:lnTo>
                      <a:lnTo>
                        <a:pt x="566" y="367"/>
                      </a:lnTo>
                      <a:lnTo>
                        <a:pt x="539" y="332"/>
                      </a:lnTo>
                      <a:lnTo>
                        <a:pt x="516" y="304"/>
                      </a:lnTo>
                      <a:lnTo>
                        <a:pt x="500" y="280"/>
                      </a:lnTo>
                      <a:lnTo>
                        <a:pt x="493" y="266"/>
                      </a:lnTo>
                      <a:lnTo>
                        <a:pt x="489" y="262"/>
                      </a:lnTo>
                      <a:lnTo>
                        <a:pt x="458" y="224"/>
                      </a:lnTo>
                      <a:lnTo>
                        <a:pt x="427" y="189"/>
                      </a:lnTo>
                      <a:lnTo>
                        <a:pt x="396" y="157"/>
                      </a:lnTo>
                      <a:lnTo>
                        <a:pt x="366" y="124"/>
                      </a:lnTo>
                      <a:lnTo>
                        <a:pt x="335" y="91"/>
                      </a:lnTo>
                      <a:lnTo>
                        <a:pt x="304" y="61"/>
                      </a:lnTo>
                      <a:lnTo>
                        <a:pt x="273" y="30"/>
                      </a:lnTo>
                      <a:lnTo>
                        <a:pt x="238" y="0"/>
                      </a:lnTo>
                      <a:lnTo>
                        <a:pt x="0" y="535"/>
                      </a:lnTo>
                      <a:lnTo>
                        <a:pt x="23" y="556"/>
                      </a:lnTo>
                      <a:lnTo>
                        <a:pt x="42" y="577"/>
                      </a:lnTo>
                      <a:lnTo>
                        <a:pt x="65" y="601"/>
                      </a:lnTo>
                      <a:lnTo>
                        <a:pt x="84" y="622"/>
                      </a:lnTo>
                      <a:lnTo>
                        <a:pt x="108" y="645"/>
                      </a:lnTo>
                      <a:lnTo>
                        <a:pt x="127" y="669"/>
                      </a:lnTo>
                      <a:lnTo>
                        <a:pt x="150" y="694"/>
                      </a:lnTo>
                      <a:lnTo>
                        <a:pt x="169" y="7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33"/>
                <p:cNvSpPr>
                  <a:spLocks/>
                </p:cNvSpPr>
                <p:nvPr/>
              </p:nvSpPr>
              <p:spPr bwMode="auto">
                <a:xfrm>
                  <a:off x="3150" y="1091"/>
                  <a:ext cx="970" cy="879"/>
                </a:xfrm>
                <a:custGeom>
                  <a:avLst/>
                  <a:gdLst/>
                  <a:ahLst/>
                  <a:cxnLst>
                    <a:cxn ang="0">
                      <a:pos x="196" y="0"/>
                    </a:cxn>
                    <a:cxn ang="0">
                      <a:pos x="0" y="442"/>
                    </a:cxn>
                    <a:cxn ang="0">
                      <a:pos x="50" y="458"/>
                    </a:cxn>
                    <a:cxn ang="0">
                      <a:pos x="100" y="477"/>
                    </a:cxn>
                    <a:cxn ang="0">
                      <a:pos x="154" y="498"/>
                    </a:cxn>
                    <a:cxn ang="0">
                      <a:pos x="204" y="519"/>
                    </a:cxn>
                    <a:cxn ang="0">
                      <a:pos x="254" y="540"/>
                    </a:cxn>
                    <a:cxn ang="0">
                      <a:pos x="304" y="563"/>
                    </a:cxn>
                    <a:cxn ang="0">
                      <a:pos x="354" y="589"/>
                    </a:cxn>
                    <a:cxn ang="0">
                      <a:pos x="404" y="615"/>
                    </a:cxn>
                    <a:cxn ang="0">
                      <a:pos x="454" y="643"/>
                    </a:cxn>
                    <a:cxn ang="0">
                      <a:pos x="504" y="673"/>
                    </a:cxn>
                    <a:cxn ang="0">
                      <a:pos x="554" y="703"/>
                    </a:cxn>
                    <a:cxn ang="0">
                      <a:pos x="604" y="736"/>
                    </a:cxn>
                    <a:cxn ang="0">
                      <a:pos x="654" y="769"/>
                    </a:cxn>
                    <a:cxn ang="0">
                      <a:pos x="700" y="804"/>
                    </a:cxn>
                    <a:cxn ang="0">
                      <a:pos x="750" y="841"/>
                    </a:cxn>
                    <a:cxn ang="0">
                      <a:pos x="797" y="879"/>
                    </a:cxn>
                    <a:cxn ang="0">
                      <a:pos x="970" y="495"/>
                    </a:cxn>
                    <a:cxn ang="0">
                      <a:pos x="924" y="453"/>
                    </a:cxn>
                    <a:cxn ang="0">
                      <a:pos x="877" y="411"/>
                    </a:cxn>
                    <a:cxn ang="0">
                      <a:pos x="831" y="374"/>
                    </a:cxn>
                    <a:cxn ang="0">
                      <a:pos x="785" y="336"/>
                    </a:cxn>
                    <a:cxn ang="0">
                      <a:pos x="739" y="299"/>
                    </a:cxn>
                    <a:cxn ang="0">
                      <a:pos x="693" y="266"/>
                    </a:cxn>
                    <a:cxn ang="0">
                      <a:pos x="643" y="233"/>
                    </a:cxn>
                    <a:cxn ang="0">
                      <a:pos x="596" y="201"/>
                    </a:cxn>
                    <a:cxn ang="0">
                      <a:pos x="546" y="170"/>
                    </a:cxn>
                    <a:cxn ang="0">
                      <a:pos x="496" y="142"/>
                    </a:cxn>
                    <a:cxn ang="0">
                      <a:pos x="446" y="117"/>
                    </a:cxn>
                    <a:cxn ang="0">
                      <a:pos x="396" y="91"/>
                    </a:cxn>
                    <a:cxn ang="0">
                      <a:pos x="346" y="65"/>
                    </a:cxn>
                    <a:cxn ang="0">
                      <a:pos x="296" y="42"/>
                    </a:cxn>
                    <a:cxn ang="0">
                      <a:pos x="246" y="21"/>
                    </a:cxn>
                    <a:cxn ang="0">
                      <a:pos x="196" y="0"/>
                    </a:cxn>
                  </a:cxnLst>
                  <a:rect l="0" t="0" r="r" b="b"/>
                  <a:pathLst>
                    <a:path w="970" h="879">
                      <a:moveTo>
                        <a:pt x="196" y="0"/>
                      </a:moveTo>
                      <a:lnTo>
                        <a:pt x="0" y="442"/>
                      </a:lnTo>
                      <a:lnTo>
                        <a:pt x="50" y="458"/>
                      </a:lnTo>
                      <a:lnTo>
                        <a:pt x="100" y="477"/>
                      </a:lnTo>
                      <a:lnTo>
                        <a:pt x="154" y="498"/>
                      </a:lnTo>
                      <a:lnTo>
                        <a:pt x="204" y="519"/>
                      </a:lnTo>
                      <a:lnTo>
                        <a:pt x="254" y="540"/>
                      </a:lnTo>
                      <a:lnTo>
                        <a:pt x="304" y="563"/>
                      </a:lnTo>
                      <a:lnTo>
                        <a:pt x="354" y="589"/>
                      </a:lnTo>
                      <a:lnTo>
                        <a:pt x="404" y="615"/>
                      </a:lnTo>
                      <a:lnTo>
                        <a:pt x="454" y="643"/>
                      </a:lnTo>
                      <a:lnTo>
                        <a:pt x="504" y="673"/>
                      </a:lnTo>
                      <a:lnTo>
                        <a:pt x="554" y="703"/>
                      </a:lnTo>
                      <a:lnTo>
                        <a:pt x="604" y="736"/>
                      </a:lnTo>
                      <a:lnTo>
                        <a:pt x="654" y="769"/>
                      </a:lnTo>
                      <a:lnTo>
                        <a:pt x="700" y="804"/>
                      </a:lnTo>
                      <a:lnTo>
                        <a:pt x="750" y="841"/>
                      </a:lnTo>
                      <a:lnTo>
                        <a:pt x="797" y="879"/>
                      </a:lnTo>
                      <a:lnTo>
                        <a:pt x="970" y="495"/>
                      </a:lnTo>
                      <a:lnTo>
                        <a:pt x="924" y="453"/>
                      </a:lnTo>
                      <a:lnTo>
                        <a:pt x="877" y="411"/>
                      </a:lnTo>
                      <a:lnTo>
                        <a:pt x="831" y="374"/>
                      </a:lnTo>
                      <a:lnTo>
                        <a:pt x="785" y="336"/>
                      </a:lnTo>
                      <a:lnTo>
                        <a:pt x="739" y="299"/>
                      </a:lnTo>
                      <a:lnTo>
                        <a:pt x="693" y="266"/>
                      </a:lnTo>
                      <a:lnTo>
                        <a:pt x="643" y="233"/>
                      </a:lnTo>
                      <a:lnTo>
                        <a:pt x="596" y="201"/>
                      </a:lnTo>
                      <a:lnTo>
                        <a:pt x="546" y="170"/>
                      </a:lnTo>
                      <a:lnTo>
                        <a:pt x="496" y="142"/>
                      </a:lnTo>
                      <a:lnTo>
                        <a:pt x="446" y="117"/>
                      </a:lnTo>
                      <a:lnTo>
                        <a:pt x="396" y="91"/>
                      </a:lnTo>
                      <a:lnTo>
                        <a:pt x="346" y="65"/>
                      </a:lnTo>
                      <a:lnTo>
                        <a:pt x="296" y="42"/>
                      </a:lnTo>
                      <a:lnTo>
                        <a:pt x="246" y="21"/>
                      </a:lnTo>
                      <a:lnTo>
                        <a:pt x="19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34"/>
                <p:cNvSpPr>
                  <a:spLocks/>
                </p:cNvSpPr>
                <p:nvPr/>
              </p:nvSpPr>
              <p:spPr bwMode="auto">
                <a:xfrm>
                  <a:off x="4801" y="1219"/>
                  <a:ext cx="528" cy="601"/>
                </a:xfrm>
                <a:custGeom>
                  <a:avLst/>
                  <a:gdLst/>
                  <a:ahLst/>
                  <a:cxnLst>
                    <a:cxn ang="0">
                      <a:pos x="358" y="601"/>
                    </a:cxn>
                    <a:cxn ang="0">
                      <a:pos x="528" y="220"/>
                    </a:cxn>
                    <a:cxn ang="0">
                      <a:pos x="470" y="201"/>
                    </a:cxn>
                    <a:cxn ang="0">
                      <a:pos x="412" y="178"/>
                    </a:cxn>
                    <a:cxn ang="0">
                      <a:pos x="358" y="155"/>
                    </a:cxn>
                    <a:cxn ang="0">
                      <a:pos x="308" y="129"/>
                    </a:cxn>
                    <a:cxn ang="0">
                      <a:pos x="262" y="101"/>
                    </a:cxn>
                    <a:cxn ang="0">
                      <a:pos x="220" y="70"/>
                    </a:cxn>
                    <a:cxn ang="0">
                      <a:pos x="181" y="38"/>
                    </a:cxn>
                    <a:cxn ang="0">
                      <a:pos x="150" y="0"/>
                    </a:cxn>
                    <a:cxn ang="0">
                      <a:pos x="0" y="332"/>
                    </a:cxn>
                    <a:cxn ang="0">
                      <a:pos x="35" y="365"/>
                    </a:cxn>
                    <a:cxn ang="0">
                      <a:pos x="73" y="400"/>
                    </a:cxn>
                    <a:cxn ang="0">
                      <a:pos x="116" y="435"/>
                    </a:cxn>
                    <a:cxn ang="0">
                      <a:pos x="158" y="470"/>
                    </a:cxn>
                    <a:cxn ang="0">
                      <a:pos x="204" y="503"/>
                    </a:cxn>
                    <a:cxn ang="0">
                      <a:pos x="250" y="538"/>
                    </a:cxn>
                    <a:cxn ang="0">
                      <a:pos x="304" y="571"/>
                    </a:cxn>
                    <a:cxn ang="0">
                      <a:pos x="358" y="601"/>
                    </a:cxn>
                  </a:cxnLst>
                  <a:rect l="0" t="0" r="r" b="b"/>
                  <a:pathLst>
                    <a:path w="528" h="601">
                      <a:moveTo>
                        <a:pt x="358" y="601"/>
                      </a:moveTo>
                      <a:lnTo>
                        <a:pt x="528" y="220"/>
                      </a:lnTo>
                      <a:lnTo>
                        <a:pt x="470" y="201"/>
                      </a:lnTo>
                      <a:lnTo>
                        <a:pt x="412" y="178"/>
                      </a:lnTo>
                      <a:lnTo>
                        <a:pt x="358" y="155"/>
                      </a:lnTo>
                      <a:lnTo>
                        <a:pt x="308" y="129"/>
                      </a:lnTo>
                      <a:lnTo>
                        <a:pt x="262" y="101"/>
                      </a:lnTo>
                      <a:lnTo>
                        <a:pt x="220" y="70"/>
                      </a:lnTo>
                      <a:lnTo>
                        <a:pt x="181" y="38"/>
                      </a:lnTo>
                      <a:lnTo>
                        <a:pt x="150" y="0"/>
                      </a:lnTo>
                      <a:lnTo>
                        <a:pt x="0" y="332"/>
                      </a:lnTo>
                      <a:lnTo>
                        <a:pt x="35" y="365"/>
                      </a:lnTo>
                      <a:lnTo>
                        <a:pt x="73" y="400"/>
                      </a:lnTo>
                      <a:lnTo>
                        <a:pt x="116" y="435"/>
                      </a:lnTo>
                      <a:lnTo>
                        <a:pt x="158" y="470"/>
                      </a:lnTo>
                      <a:lnTo>
                        <a:pt x="204" y="503"/>
                      </a:lnTo>
                      <a:lnTo>
                        <a:pt x="250" y="538"/>
                      </a:lnTo>
                      <a:lnTo>
                        <a:pt x="304" y="571"/>
                      </a:lnTo>
                      <a:lnTo>
                        <a:pt x="358" y="60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35"/>
                <p:cNvSpPr>
                  <a:spLocks/>
                </p:cNvSpPr>
                <p:nvPr/>
              </p:nvSpPr>
              <p:spPr bwMode="auto">
                <a:xfrm>
                  <a:off x="1879" y="1376"/>
                  <a:ext cx="1271" cy="624"/>
                </a:xfrm>
                <a:custGeom>
                  <a:avLst/>
                  <a:gdLst/>
                  <a:ahLst/>
                  <a:cxnLst>
                    <a:cxn ang="0">
                      <a:pos x="251" y="0"/>
                    </a:cxn>
                    <a:cxn ang="0">
                      <a:pos x="0" y="547"/>
                    </a:cxn>
                    <a:cxn ang="0">
                      <a:pos x="8" y="547"/>
                    </a:cxn>
                    <a:cxn ang="0">
                      <a:pos x="23" y="545"/>
                    </a:cxn>
                    <a:cxn ang="0">
                      <a:pos x="50" y="542"/>
                    </a:cxn>
                    <a:cxn ang="0">
                      <a:pos x="89" y="540"/>
                    </a:cxn>
                    <a:cxn ang="0">
                      <a:pos x="135" y="538"/>
                    </a:cxn>
                    <a:cxn ang="0">
                      <a:pos x="189" y="538"/>
                    </a:cxn>
                    <a:cxn ang="0">
                      <a:pos x="254" y="535"/>
                    </a:cxn>
                    <a:cxn ang="0">
                      <a:pos x="324" y="535"/>
                    </a:cxn>
                    <a:cxn ang="0">
                      <a:pos x="401" y="538"/>
                    </a:cxn>
                    <a:cxn ang="0">
                      <a:pos x="482" y="542"/>
                    </a:cxn>
                    <a:cxn ang="0">
                      <a:pos x="570" y="549"/>
                    </a:cxn>
                    <a:cxn ang="0">
                      <a:pos x="662" y="556"/>
                    </a:cxn>
                    <a:cxn ang="0">
                      <a:pos x="759" y="568"/>
                    </a:cxn>
                    <a:cxn ang="0">
                      <a:pos x="855" y="584"/>
                    </a:cxn>
                    <a:cxn ang="0">
                      <a:pos x="955" y="601"/>
                    </a:cxn>
                    <a:cxn ang="0">
                      <a:pos x="1059" y="624"/>
                    </a:cxn>
                    <a:cxn ang="0">
                      <a:pos x="1271" y="157"/>
                    </a:cxn>
                    <a:cxn ang="0">
                      <a:pos x="1198" y="133"/>
                    </a:cxn>
                    <a:cxn ang="0">
                      <a:pos x="1128" y="114"/>
                    </a:cxn>
                    <a:cxn ang="0">
                      <a:pos x="1059" y="96"/>
                    </a:cxn>
                    <a:cxn ang="0">
                      <a:pos x="990" y="79"/>
                    </a:cxn>
                    <a:cxn ang="0">
                      <a:pos x="920" y="65"/>
                    </a:cxn>
                    <a:cxn ang="0">
                      <a:pos x="851" y="51"/>
                    </a:cxn>
                    <a:cxn ang="0">
                      <a:pos x="786" y="40"/>
                    </a:cxn>
                    <a:cxn ang="0">
                      <a:pos x="720" y="30"/>
                    </a:cxn>
                    <a:cxn ang="0">
                      <a:pos x="655" y="23"/>
                    </a:cxn>
                    <a:cxn ang="0">
                      <a:pos x="593" y="16"/>
                    </a:cxn>
                    <a:cxn ang="0">
                      <a:pos x="532" y="12"/>
                    </a:cxn>
                    <a:cxn ang="0">
                      <a:pos x="470" y="7"/>
                    </a:cxn>
                    <a:cxn ang="0">
                      <a:pos x="412" y="5"/>
                    </a:cxn>
                    <a:cxn ang="0">
                      <a:pos x="354" y="2"/>
                    </a:cxn>
                    <a:cxn ang="0">
                      <a:pos x="301" y="0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1271" h="624">
                      <a:moveTo>
                        <a:pt x="251" y="0"/>
                      </a:moveTo>
                      <a:lnTo>
                        <a:pt x="0" y="547"/>
                      </a:lnTo>
                      <a:lnTo>
                        <a:pt x="8" y="547"/>
                      </a:lnTo>
                      <a:lnTo>
                        <a:pt x="23" y="545"/>
                      </a:lnTo>
                      <a:lnTo>
                        <a:pt x="50" y="542"/>
                      </a:lnTo>
                      <a:lnTo>
                        <a:pt x="89" y="540"/>
                      </a:lnTo>
                      <a:lnTo>
                        <a:pt x="135" y="538"/>
                      </a:lnTo>
                      <a:lnTo>
                        <a:pt x="189" y="538"/>
                      </a:lnTo>
                      <a:lnTo>
                        <a:pt x="254" y="535"/>
                      </a:lnTo>
                      <a:lnTo>
                        <a:pt x="324" y="535"/>
                      </a:lnTo>
                      <a:lnTo>
                        <a:pt x="401" y="538"/>
                      </a:lnTo>
                      <a:lnTo>
                        <a:pt x="482" y="542"/>
                      </a:lnTo>
                      <a:lnTo>
                        <a:pt x="570" y="549"/>
                      </a:lnTo>
                      <a:lnTo>
                        <a:pt x="662" y="556"/>
                      </a:lnTo>
                      <a:lnTo>
                        <a:pt x="759" y="568"/>
                      </a:lnTo>
                      <a:lnTo>
                        <a:pt x="855" y="584"/>
                      </a:lnTo>
                      <a:lnTo>
                        <a:pt x="955" y="601"/>
                      </a:lnTo>
                      <a:lnTo>
                        <a:pt x="1059" y="624"/>
                      </a:lnTo>
                      <a:lnTo>
                        <a:pt x="1271" y="157"/>
                      </a:lnTo>
                      <a:lnTo>
                        <a:pt x="1198" y="133"/>
                      </a:lnTo>
                      <a:lnTo>
                        <a:pt x="1128" y="114"/>
                      </a:lnTo>
                      <a:lnTo>
                        <a:pt x="1059" y="96"/>
                      </a:lnTo>
                      <a:lnTo>
                        <a:pt x="990" y="79"/>
                      </a:lnTo>
                      <a:lnTo>
                        <a:pt x="920" y="65"/>
                      </a:lnTo>
                      <a:lnTo>
                        <a:pt x="851" y="51"/>
                      </a:lnTo>
                      <a:lnTo>
                        <a:pt x="786" y="40"/>
                      </a:lnTo>
                      <a:lnTo>
                        <a:pt x="720" y="30"/>
                      </a:lnTo>
                      <a:lnTo>
                        <a:pt x="655" y="23"/>
                      </a:lnTo>
                      <a:lnTo>
                        <a:pt x="593" y="16"/>
                      </a:lnTo>
                      <a:lnTo>
                        <a:pt x="532" y="12"/>
                      </a:lnTo>
                      <a:lnTo>
                        <a:pt x="470" y="7"/>
                      </a:lnTo>
                      <a:lnTo>
                        <a:pt x="412" y="5"/>
                      </a:lnTo>
                      <a:lnTo>
                        <a:pt x="354" y="2"/>
                      </a:lnTo>
                      <a:lnTo>
                        <a:pt x="301" y="0"/>
                      </a:lnTo>
                      <a:lnTo>
                        <a:pt x="25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36"/>
                <p:cNvSpPr>
                  <a:spLocks/>
                </p:cNvSpPr>
                <p:nvPr/>
              </p:nvSpPr>
              <p:spPr bwMode="auto">
                <a:xfrm>
                  <a:off x="3758" y="1970"/>
                  <a:ext cx="635" cy="942"/>
                </a:xfrm>
                <a:custGeom>
                  <a:avLst/>
                  <a:gdLst/>
                  <a:ahLst/>
                  <a:cxnLst>
                    <a:cxn ang="0">
                      <a:pos x="497" y="315"/>
                    </a:cxn>
                    <a:cxn ang="0">
                      <a:pos x="462" y="271"/>
                    </a:cxn>
                    <a:cxn ang="0">
                      <a:pos x="423" y="226"/>
                    </a:cxn>
                    <a:cxn ang="0">
                      <a:pos x="385" y="187"/>
                    </a:cxn>
                    <a:cxn ang="0">
                      <a:pos x="346" y="147"/>
                    </a:cxn>
                    <a:cxn ang="0">
                      <a:pos x="308" y="107"/>
                    </a:cxn>
                    <a:cxn ang="0">
                      <a:pos x="269" y="70"/>
                    </a:cxn>
                    <a:cxn ang="0">
                      <a:pos x="227" y="35"/>
                    </a:cxn>
                    <a:cxn ang="0">
                      <a:pos x="189" y="0"/>
                    </a:cxn>
                    <a:cxn ang="0">
                      <a:pos x="0" y="421"/>
                    </a:cxn>
                    <a:cxn ang="0">
                      <a:pos x="27" y="446"/>
                    </a:cxn>
                    <a:cxn ang="0">
                      <a:pos x="58" y="472"/>
                    </a:cxn>
                    <a:cxn ang="0">
                      <a:pos x="85" y="498"/>
                    </a:cxn>
                    <a:cxn ang="0">
                      <a:pos x="112" y="526"/>
                    </a:cxn>
                    <a:cxn ang="0">
                      <a:pos x="139" y="554"/>
                    </a:cxn>
                    <a:cxn ang="0">
                      <a:pos x="162" y="584"/>
                    </a:cxn>
                    <a:cxn ang="0">
                      <a:pos x="189" y="615"/>
                    </a:cxn>
                    <a:cxn ang="0">
                      <a:pos x="212" y="645"/>
                    </a:cxn>
                    <a:cxn ang="0">
                      <a:pos x="216" y="652"/>
                    </a:cxn>
                    <a:cxn ang="0">
                      <a:pos x="223" y="668"/>
                    </a:cxn>
                    <a:cxn ang="0">
                      <a:pos x="239" y="699"/>
                    </a:cxn>
                    <a:cxn ang="0">
                      <a:pos x="266" y="734"/>
                    </a:cxn>
                    <a:cxn ang="0">
                      <a:pos x="293" y="778"/>
                    </a:cxn>
                    <a:cxn ang="0">
                      <a:pos x="331" y="830"/>
                    </a:cxn>
                    <a:cxn ang="0">
                      <a:pos x="377" y="883"/>
                    </a:cxn>
                    <a:cxn ang="0">
                      <a:pos x="431" y="942"/>
                    </a:cxn>
                    <a:cxn ang="0">
                      <a:pos x="635" y="493"/>
                    </a:cxn>
                    <a:cxn ang="0">
                      <a:pos x="604" y="456"/>
                    </a:cxn>
                    <a:cxn ang="0">
                      <a:pos x="574" y="423"/>
                    </a:cxn>
                    <a:cxn ang="0">
                      <a:pos x="550" y="392"/>
                    </a:cxn>
                    <a:cxn ang="0">
                      <a:pos x="531" y="364"/>
                    </a:cxn>
                    <a:cxn ang="0">
                      <a:pos x="516" y="343"/>
                    </a:cxn>
                    <a:cxn ang="0">
                      <a:pos x="504" y="329"/>
                    </a:cxn>
                    <a:cxn ang="0">
                      <a:pos x="500" y="318"/>
                    </a:cxn>
                    <a:cxn ang="0">
                      <a:pos x="497" y="315"/>
                    </a:cxn>
                  </a:cxnLst>
                  <a:rect l="0" t="0" r="r" b="b"/>
                  <a:pathLst>
                    <a:path w="635" h="942">
                      <a:moveTo>
                        <a:pt x="497" y="315"/>
                      </a:moveTo>
                      <a:lnTo>
                        <a:pt x="462" y="271"/>
                      </a:lnTo>
                      <a:lnTo>
                        <a:pt x="423" y="226"/>
                      </a:lnTo>
                      <a:lnTo>
                        <a:pt x="385" y="187"/>
                      </a:lnTo>
                      <a:lnTo>
                        <a:pt x="346" y="147"/>
                      </a:lnTo>
                      <a:lnTo>
                        <a:pt x="308" y="107"/>
                      </a:lnTo>
                      <a:lnTo>
                        <a:pt x="269" y="70"/>
                      </a:lnTo>
                      <a:lnTo>
                        <a:pt x="227" y="35"/>
                      </a:lnTo>
                      <a:lnTo>
                        <a:pt x="189" y="0"/>
                      </a:lnTo>
                      <a:lnTo>
                        <a:pt x="0" y="421"/>
                      </a:lnTo>
                      <a:lnTo>
                        <a:pt x="27" y="446"/>
                      </a:lnTo>
                      <a:lnTo>
                        <a:pt x="58" y="472"/>
                      </a:lnTo>
                      <a:lnTo>
                        <a:pt x="85" y="498"/>
                      </a:lnTo>
                      <a:lnTo>
                        <a:pt x="112" y="526"/>
                      </a:lnTo>
                      <a:lnTo>
                        <a:pt x="139" y="554"/>
                      </a:lnTo>
                      <a:lnTo>
                        <a:pt x="162" y="584"/>
                      </a:lnTo>
                      <a:lnTo>
                        <a:pt x="189" y="615"/>
                      </a:lnTo>
                      <a:lnTo>
                        <a:pt x="212" y="645"/>
                      </a:lnTo>
                      <a:lnTo>
                        <a:pt x="216" y="652"/>
                      </a:lnTo>
                      <a:lnTo>
                        <a:pt x="223" y="668"/>
                      </a:lnTo>
                      <a:lnTo>
                        <a:pt x="239" y="699"/>
                      </a:lnTo>
                      <a:lnTo>
                        <a:pt x="266" y="734"/>
                      </a:lnTo>
                      <a:lnTo>
                        <a:pt x="293" y="778"/>
                      </a:lnTo>
                      <a:lnTo>
                        <a:pt x="331" y="830"/>
                      </a:lnTo>
                      <a:lnTo>
                        <a:pt x="377" y="883"/>
                      </a:lnTo>
                      <a:lnTo>
                        <a:pt x="431" y="942"/>
                      </a:lnTo>
                      <a:lnTo>
                        <a:pt x="635" y="493"/>
                      </a:lnTo>
                      <a:lnTo>
                        <a:pt x="604" y="456"/>
                      </a:lnTo>
                      <a:lnTo>
                        <a:pt x="574" y="423"/>
                      </a:lnTo>
                      <a:lnTo>
                        <a:pt x="550" y="392"/>
                      </a:lnTo>
                      <a:lnTo>
                        <a:pt x="531" y="364"/>
                      </a:lnTo>
                      <a:lnTo>
                        <a:pt x="516" y="343"/>
                      </a:lnTo>
                      <a:lnTo>
                        <a:pt x="504" y="329"/>
                      </a:lnTo>
                      <a:lnTo>
                        <a:pt x="500" y="318"/>
                      </a:lnTo>
                      <a:lnTo>
                        <a:pt x="497" y="3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37"/>
                <p:cNvSpPr>
                  <a:spLocks/>
                </p:cNvSpPr>
                <p:nvPr/>
              </p:nvSpPr>
              <p:spPr bwMode="auto">
                <a:xfrm>
                  <a:off x="4551" y="2753"/>
                  <a:ext cx="993" cy="603"/>
                </a:xfrm>
                <a:custGeom>
                  <a:avLst/>
                  <a:gdLst/>
                  <a:ahLst/>
                  <a:cxnLst>
                    <a:cxn ang="0">
                      <a:pos x="959" y="598"/>
                    </a:cxn>
                    <a:cxn ang="0">
                      <a:pos x="959" y="570"/>
                    </a:cxn>
                    <a:cxn ang="0">
                      <a:pos x="962" y="491"/>
                    </a:cxn>
                    <a:cxn ang="0">
                      <a:pos x="974" y="367"/>
                    </a:cxn>
                    <a:cxn ang="0">
                      <a:pos x="993" y="203"/>
                    </a:cxn>
                    <a:cxn ang="0">
                      <a:pos x="932" y="206"/>
                    </a:cxn>
                    <a:cxn ang="0">
                      <a:pos x="874" y="206"/>
                    </a:cxn>
                    <a:cxn ang="0">
                      <a:pos x="812" y="203"/>
                    </a:cxn>
                    <a:cxn ang="0">
                      <a:pos x="758" y="196"/>
                    </a:cxn>
                    <a:cxn ang="0">
                      <a:pos x="701" y="189"/>
                    </a:cxn>
                    <a:cxn ang="0">
                      <a:pos x="647" y="180"/>
                    </a:cxn>
                    <a:cxn ang="0">
                      <a:pos x="593" y="168"/>
                    </a:cxn>
                    <a:cxn ang="0">
                      <a:pos x="543" y="157"/>
                    </a:cxn>
                    <a:cxn ang="0">
                      <a:pos x="493" y="140"/>
                    </a:cxn>
                    <a:cxn ang="0">
                      <a:pos x="447" y="124"/>
                    </a:cxn>
                    <a:cxn ang="0">
                      <a:pos x="400" y="107"/>
                    </a:cxn>
                    <a:cxn ang="0">
                      <a:pos x="354" y="86"/>
                    </a:cxn>
                    <a:cxn ang="0">
                      <a:pos x="312" y="68"/>
                    </a:cxn>
                    <a:cxn ang="0">
                      <a:pos x="269" y="47"/>
                    </a:cxn>
                    <a:cxn ang="0">
                      <a:pos x="227" y="23"/>
                    </a:cxn>
                    <a:cxn ang="0">
                      <a:pos x="189" y="0"/>
                    </a:cxn>
                    <a:cxn ang="0">
                      <a:pos x="0" y="423"/>
                    </a:cxn>
                    <a:cxn ang="0">
                      <a:pos x="46" y="444"/>
                    </a:cxn>
                    <a:cxn ang="0">
                      <a:pos x="92" y="465"/>
                    </a:cxn>
                    <a:cxn ang="0">
                      <a:pos x="139" y="486"/>
                    </a:cxn>
                    <a:cxn ang="0">
                      <a:pos x="189" y="505"/>
                    </a:cxn>
                    <a:cxn ang="0">
                      <a:pos x="242" y="521"/>
                    </a:cxn>
                    <a:cxn ang="0">
                      <a:pos x="296" y="538"/>
                    </a:cxn>
                    <a:cxn ang="0">
                      <a:pos x="354" y="554"/>
                    </a:cxn>
                    <a:cxn ang="0">
                      <a:pos x="412" y="566"/>
                    </a:cxn>
                    <a:cxn ang="0">
                      <a:pos x="473" y="577"/>
                    </a:cxn>
                    <a:cxn ang="0">
                      <a:pos x="535" y="587"/>
                    </a:cxn>
                    <a:cxn ang="0">
                      <a:pos x="600" y="594"/>
                    </a:cxn>
                    <a:cxn ang="0">
                      <a:pos x="666" y="601"/>
                    </a:cxn>
                    <a:cxn ang="0">
                      <a:pos x="735" y="603"/>
                    </a:cxn>
                    <a:cxn ang="0">
                      <a:pos x="808" y="603"/>
                    </a:cxn>
                    <a:cxn ang="0">
                      <a:pos x="882" y="603"/>
                    </a:cxn>
                    <a:cxn ang="0">
                      <a:pos x="959" y="598"/>
                    </a:cxn>
                  </a:cxnLst>
                  <a:rect l="0" t="0" r="r" b="b"/>
                  <a:pathLst>
                    <a:path w="993" h="603">
                      <a:moveTo>
                        <a:pt x="959" y="598"/>
                      </a:moveTo>
                      <a:lnTo>
                        <a:pt x="959" y="570"/>
                      </a:lnTo>
                      <a:lnTo>
                        <a:pt x="962" y="491"/>
                      </a:lnTo>
                      <a:lnTo>
                        <a:pt x="974" y="367"/>
                      </a:lnTo>
                      <a:lnTo>
                        <a:pt x="993" y="203"/>
                      </a:lnTo>
                      <a:lnTo>
                        <a:pt x="932" y="206"/>
                      </a:lnTo>
                      <a:lnTo>
                        <a:pt x="874" y="206"/>
                      </a:lnTo>
                      <a:lnTo>
                        <a:pt x="812" y="203"/>
                      </a:lnTo>
                      <a:lnTo>
                        <a:pt x="758" y="196"/>
                      </a:lnTo>
                      <a:lnTo>
                        <a:pt x="701" y="189"/>
                      </a:lnTo>
                      <a:lnTo>
                        <a:pt x="647" y="180"/>
                      </a:lnTo>
                      <a:lnTo>
                        <a:pt x="593" y="168"/>
                      </a:lnTo>
                      <a:lnTo>
                        <a:pt x="543" y="157"/>
                      </a:lnTo>
                      <a:lnTo>
                        <a:pt x="493" y="140"/>
                      </a:lnTo>
                      <a:lnTo>
                        <a:pt x="447" y="124"/>
                      </a:lnTo>
                      <a:lnTo>
                        <a:pt x="400" y="107"/>
                      </a:lnTo>
                      <a:lnTo>
                        <a:pt x="354" y="86"/>
                      </a:lnTo>
                      <a:lnTo>
                        <a:pt x="312" y="68"/>
                      </a:lnTo>
                      <a:lnTo>
                        <a:pt x="269" y="47"/>
                      </a:lnTo>
                      <a:lnTo>
                        <a:pt x="227" y="23"/>
                      </a:lnTo>
                      <a:lnTo>
                        <a:pt x="189" y="0"/>
                      </a:lnTo>
                      <a:lnTo>
                        <a:pt x="0" y="423"/>
                      </a:lnTo>
                      <a:lnTo>
                        <a:pt x="46" y="444"/>
                      </a:lnTo>
                      <a:lnTo>
                        <a:pt x="92" y="465"/>
                      </a:lnTo>
                      <a:lnTo>
                        <a:pt x="139" y="486"/>
                      </a:lnTo>
                      <a:lnTo>
                        <a:pt x="189" y="505"/>
                      </a:lnTo>
                      <a:lnTo>
                        <a:pt x="242" y="521"/>
                      </a:lnTo>
                      <a:lnTo>
                        <a:pt x="296" y="538"/>
                      </a:lnTo>
                      <a:lnTo>
                        <a:pt x="354" y="554"/>
                      </a:lnTo>
                      <a:lnTo>
                        <a:pt x="412" y="566"/>
                      </a:lnTo>
                      <a:lnTo>
                        <a:pt x="473" y="577"/>
                      </a:lnTo>
                      <a:lnTo>
                        <a:pt x="535" y="587"/>
                      </a:lnTo>
                      <a:lnTo>
                        <a:pt x="600" y="594"/>
                      </a:lnTo>
                      <a:lnTo>
                        <a:pt x="666" y="601"/>
                      </a:lnTo>
                      <a:lnTo>
                        <a:pt x="735" y="603"/>
                      </a:lnTo>
                      <a:lnTo>
                        <a:pt x="808" y="603"/>
                      </a:lnTo>
                      <a:lnTo>
                        <a:pt x="882" y="603"/>
                      </a:lnTo>
                      <a:lnTo>
                        <a:pt x="959" y="5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38"/>
                <p:cNvSpPr>
                  <a:spLocks/>
                </p:cNvSpPr>
                <p:nvPr/>
              </p:nvSpPr>
              <p:spPr bwMode="auto">
                <a:xfrm>
                  <a:off x="2357" y="401"/>
                  <a:ext cx="1216" cy="690"/>
                </a:xfrm>
                <a:custGeom>
                  <a:avLst/>
                  <a:gdLst/>
                  <a:ahLst/>
                  <a:cxnLst>
                    <a:cxn ang="0">
                      <a:pos x="989" y="690"/>
                    </a:cxn>
                    <a:cxn ang="0">
                      <a:pos x="1216" y="182"/>
                    </a:cxn>
                    <a:cxn ang="0">
                      <a:pos x="1151" y="159"/>
                    </a:cxn>
                    <a:cxn ang="0">
                      <a:pos x="1081" y="138"/>
                    </a:cxn>
                    <a:cxn ang="0">
                      <a:pos x="1016" y="117"/>
                    </a:cxn>
                    <a:cxn ang="0">
                      <a:pos x="951" y="100"/>
                    </a:cxn>
                    <a:cxn ang="0">
                      <a:pos x="881" y="84"/>
                    </a:cxn>
                    <a:cxn ang="0">
                      <a:pos x="816" y="70"/>
                    </a:cxn>
                    <a:cxn ang="0">
                      <a:pos x="754" y="56"/>
                    </a:cxn>
                    <a:cxn ang="0">
                      <a:pos x="689" y="44"/>
                    </a:cxn>
                    <a:cxn ang="0">
                      <a:pos x="627" y="35"/>
                    </a:cxn>
                    <a:cxn ang="0">
                      <a:pos x="566" y="28"/>
                    </a:cxn>
                    <a:cxn ang="0">
                      <a:pos x="504" y="21"/>
                    </a:cxn>
                    <a:cxn ang="0">
                      <a:pos x="446" y="14"/>
                    </a:cxn>
                    <a:cxn ang="0">
                      <a:pos x="388" y="9"/>
                    </a:cxn>
                    <a:cxn ang="0">
                      <a:pos x="331" y="5"/>
                    </a:cxn>
                    <a:cxn ang="0">
                      <a:pos x="277" y="2"/>
                    </a:cxn>
                    <a:cxn ang="0">
                      <a:pos x="223" y="0"/>
                    </a:cxn>
                    <a:cxn ang="0">
                      <a:pos x="0" y="482"/>
                    </a:cxn>
                    <a:cxn ang="0">
                      <a:pos x="54" y="484"/>
                    </a:cxn>
                    <a:cxn ang="0">
                      <a:pos x="111" y="489"/>
                    </a:cxn>
                    <a:cxn ang="0">
                      <a:pos x="169" y="496"/>
                    </a:cxn>
                    <a:cxn ang="0">
                      <a:pos x="227" y="500"/>
                    </a:cxn>
                    <a:cxn ang="0">
                      <a:pos x="288" y="510"/>
                    </a:cxn>
                    <a:cxn ang="0">
                      <a:pos x="346" y="517"/>
                    </a:cxn>
                    <a:cxn ang="0">
                      <a:pos x="408" y="528"/>
                    </a:cxn>
                    <a:cxn ang="0">
                      <a:pos x="473" y="540"/>
                    </a:cxn>
                    <a:cxn ang="0">
                      <a:pos x="535" y="552"/>
                    </a:cxn>
                    <a:cxn ang="0">
                      <a:pos x="596" y="566"/>
                    </a:cxn>
                    <a:cxn ang="0">
                      <a:pos x="662" y="582"/>
                    </a:cxn>
                    <a:cxn ang="0">
                      <a:pos x="727" y="601"/>
                    </a:cxn>
                    <a:cxn ang="0">
                      <a:pos x="793" y="620"/>
                    </a:cxn>
                    <a:cxn ang="0">
                      <a:pos x="858" y="641"/>
                    </a:cxn>
                    <a:cxn ang="0">
                      <a:pos x="924" y="664"/>
                    </a:cxn>
                    <a:cxn ang="0">
                      <a:pos x="989" y="690"/>
                    </a:cxn>
                  </a:cxnLst>
                  <a:rect l="0" t="0" r="r" b="b"/>
                  <a:pathLst>
                    <a:path w="1216" h="690">
                      <a:moveTo>
                        <a:pt x="989" y="690"/>
                      </a:moveTo>
                      <a:lnTo>
                        <a:pt x="1216" y="182"/>
                      </a:lnTo>
                      <a:lnTo>
                        <a:pt x="1151" y="159"/>
                      </a:lnTo>
                      <a:lnTo>
                        <a:pt x="1081" y="138"/>
                      </a:lnTo>
                      <a:lnTo>
                        <a:pt x="1016" y="117"/>
                      </a:lnTo>
                      <a:lnTo>
                        <a:pt x="951" y="100"/>
                      </a:lnTo>
                      <a:lnTo>
                        <a:pt x="881" y="84"/>
                      </a:lnTo>
                      <a:lnTo>
                        <a:pt x="816" y="70"/>
                      </a:lnTo>
                      <a:lnTo>
                        <a:pt x="754" y="56"/>
                      </a:lnTo>
                      <a:lnTo>
                        <a:pt x="689" y="44"/>
                      </a:lnTo>
                      <a:lnTo>
                        <a:pt x="627" y="35"/>
                      </a:lnTo>
                      <a:lnTo>
                        <a:pt x="566" y="28"/>
                      </a:lnTo>
                      <a:lnTo>
                        <a:pt x="504" y="21"/>
                      </a:lnTo>
                      <a:lnTo>
                        <a:pt x="446" y="14"/>
                      </a:lnTo>
                      <a:lnTo>
                        <a:pt x="388" y="9"/>
                      </a:lnTo>
                      <a:lnTo>
                        <a:pt x="331" y="5"/>
                      </a:lnTo>
                      <a:lnTo>
                        <a:pt x="277" y="2"/>
                      </a:lnTo>
                      <a:lnTo>
                        <a:pt x="223" y="0"/>
                      </a:lnTo>
                      <a:lnTo>
                        <a:pt x="0" y="482"/>
                      </a:lnTo>
                      <a:lnTo>
                        <a:pt x="54" y="484"/>
                      </a:lnTo>
                      <a:lnTo>
                        <a:pt x="111" y="489"/>
                      </a:lnTo>
                      <a:lnTo>
                        <a:pt x="169" y="496"/>
                      </a:lnTo>
                      <a:lnTo>
                        <a:pt x="227" y="500"/>
                      </a:lnTo>
                      <a:lnTo>
                        <a:pt x="288" y="510"/>
                      </a:lnTo>
                      <a:lnTo>
                        <a:pt x="346" y="517"/>
                      </a:lnTo>
                      <a:lnTo>
                        <a:pt x="408" y="528"/>
                      </a:lnTo>
                      <a:lnTo>
                        <a:pt x="473" y="540"/>
                      </a:lnTo>
                      <a:lnTo>
                        <a:pt x="535" y="552"/>
                      </a:lnTo>
                      <a:lnTo>
                        <a:pt x="596" y="566"/>
                      </a:lnTo>
                      <a:lnTo>
                        <a:pt x="662" y="582"/>
                      </a:lnTo>
                      <a:lnTo>
                        <a:pt x="727" y="601"/>
                      </a:lnTo>
                      <a:lnTo>
                        <a:pt x="793" y="620"/>
                      </a:lnTo>
                      <a:lnTo>
                        <a:pt x="858" y="641"/>
                      </a:lnTo>
                      <a:lnTo>
                        <a:pt x="924" y="664"/>
                      </a:lnTo>
                      <a:lnTo>
                        <a:pt x="989" y="6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39"/>
                <p:cNvSpPr>
                  <a:spLocks/>
                </p:cNvSpPr>
                <p:nvPr/>
              </p:nvSpPr>
              <p:spPr bwMode="auto">
                <a:xfrm>
                  <a:off x="3573" y="237"/>
                  <a:ext cx="966" cy="814"/>
                </a:xfrm>
                <a:custGeom>
                  <a:avLst/>
                  <a:gdLst/>
                  <a:ahLst/>
                  <a:cxnLst>
                    <a:cxn ang="0">
                      <a:pos x="785" y="814"/>
                    </a:cxn>
                    <a:cxn ang="0">
                      <a:pos x="966" y="412"/>
                    </a:cxn>
                    <a:cxn ang="0">
                      <a:pos x="932" y="381"/>
                    </a:cxn>
                    <a:cxn ang="0">
                      <a:pos x="893" y="353"/>
                    </a:cxn>
                    <a:cxn ang="0">
                      <a:pos x="855" y="325"/>
                    </a:cxn>
                    <a:cxn ang="0">
                      <a:pos x="812" y="297"/>
                    </a:cxn>
                    <a:cxn ang="0">
                      <a:pos x="770" y="269"/>
                    </a:cxn>
                    <a:cxn ang="0">
                      <a:pos x="724" y="241"/>
                    </a:cxn>
                    <a:cxn ang="0">
                      <a:pos x="678" y="215"/>
                    </a:cxn>
                    <a:cxn ang="0">
                      <a:pos x="628" y="187"/>
                    </a:cxn>
                    <a:cxn ang="0">
                      <a:pos x="578" y="162"/>
                    </a:cxn>
                    <a:cxn ang="0">
                      <a:pos x="524" y="138"/>
                    </a:cxn>
                    <a:cxn ang="0">
                      <a:pos x="470" y="112"/>
                    </a:cxn>
                    <a:cxn ang="0">
                      <a:pos x="412" y="89"/>
                    </a:cxn>
                    <a:cxn ang="0">
                      <a:pos x="350" y="66"/>
                    </a:cxn>
                    <a:cxn ang="0">
                      <a:pos x="289" y="42"/>
                    </a:cxn>
                    <a:cxn ang="0">
                      <a:pos x="223" y="21"/>
                    </a:cxn>
                    <a:cxn ang="0">
                      <a:pos x="158" y="0"/>
                    </a:cxn>
                    <a:cxn ang="0">
                      <a:pos x="0" y="346"/>
                    </a:cxn>
                    <a:cxn ang="0">
                      <a:pos x="50" y="365"/>
                    </a:cxn>
                    <a:cxn ang="0">
                      <a:pos x="100" y="386"/>
                    </a:cxn>
                    <a:cxn ang="0">
                      <a:pos x="150" y="407"/>
                    </a:cxn>
                    <a:cxn ang="0">
                      <a:pos x="204" y="430"/>
                    </a:cxn>
                    <a:cxn ang="0">
                      <a:pos x="254" y="454"/>
                    </a:cxn>
                    <a:cxn ang="0">
                      <a:pos x="304" y="480"/>
                    </a:cxn>
                    <a:cxn ang="0">
                      <a:pos x="354" y="505"/>
                    </a:cxn>
                    <a:cxn ang="0">
                      <a:pos x="404" y="533"/>
                    </a:cxn>
                    <a:cxn ang="0">
                      <a:pos x="451" y="564"/>
                    </a:cxn>
                    <a:cxn ang="0">
                      <a:pos x="501" y="594"/>
                    </a:cxn>
                    <a:cxn ang="0">
                      <a:pos x="551" y="627"/>
                    </a:cxn>
                    <a:cxn ang="0">
                      <a:pos x="597" y="662"/>
                    </a:cxn>
                    <a:cxn ang="0">
                      <a:pos x="647" y="697"/>
                    </a:cxn>
                    <a:cxn ang="0">
                      <a:pos x="693" y="734"/>
                    </a:cxn>
                    <a:cxn ang="0">
                      <a:pos x="739" y="774"/>
                    </a:cxn>
                    <a:cxn ang="0">
                      <a:pos x="785" y="814"/>
                    </a:cxn>
                  </a:cxnLst>
                  <a:rect l="0" t="0" r="r" b="b"/>
                  <a:pathLst>
                    <a:path w="966" h="814">
                      <a:moveTo>
                        <a:pt x="785" y="814"/>
                      </a:moveTo>
                      <a:lnTo>
                        <a:pt x="966" y="412"/>
                      </a:lnTo>
                      <a:lnTo>
                        <a:pt x="932" y="381"/>
                      </a:lnTo>
                      <a:lnTo>
                        <a:pt x="893" y="353"/>
                      </a:lnTo>
                      <a:lnTo>
                        <a:pt x="855" y="325"/>
                      </a:lnTo>
                      <a:lnTo>
                        <a:pt x="812" y="297"/>
                      </a:lnTo>
                      <a:lnTo>
                        <a:pt x="770" y="269"/>
                      </a:lnTo>
                      <a:lnTo>
                        <a:pt x="724" y="241"/>
                      </a:lnTo>
                      <a:lnTo>
                        <a:pt x="678" y="215"/>
                      </a:lnTo>
                      <a:lnTo>
                        <a:pt x="628" y="187"/>
                      </a:lnTo>
                      <a:lnTo>
                        <a:pt x="578" y="162"/>
                      </a:lnTo>
                      <a:lnTo>
                        <a:pt x="524" y="138"/>
                      </a:lnTo>
                      <a:lnTo>
                        <a:pt x="470" y="112"/>
                      </a:lnTo>
                      <a:lnTo>
                        <a:pt x="412" y="89"/>
                      </a:lnTo>
                      <a:lnTo>
                        <a:pt x="350" y="66"/>
                      </a:lnTo>
                      <a:lnTo>
                        <a:pt x="289" y="42"/>
                      </a:lnTo>
                      <a:lnTo>
                        <a:pt x="223" y="21"/>
                      </a:lnTo>
                      <a:lnTo>
                        <a:pt x="158" y="0"/>
                      </a:lnTo>
                      <a:lnTo>
                        <a:pt x="0" y="346"/>
                      </a:lnTo>
                      <a:lnTo>
                        <a:pt x="50" y="365"/>
                      </a:lnTo>
                      <a:lnTo>
                        <a:pt x="100" y="386"/>
                      </a:lnTo>
                      <a:lnTo>
                        <a:pt x="150" y="407"/>
                      </a:lnTo>
                      <a:lnTo>
                        <a:pt x="204" y="430"/>
                      </a:lnTo>
                      <a:lnTo>
                        <a:pt x="254" y="454"/>
                      </a:lnTo>
                      <a:lnTo>
                        <a:pt x="304" y="480"/>
                      </a:lnTo>
                      <a:lnTo>
                        <a:pt x="354" y="505"/>
                      </a:lnTo>
                      <a:lnTo>
                        <a:pt x="404" y="533"/>
                      </a:lnTo>
                      <a:lnTo>
                        <a:pt x="451" y="564"/>
                      </a:lnTo>
                      <a:lnTo>
                        <a:pt x="501" y="594"/>
                      </a:lnTo>
                      <a:lnTo>
                        <a:pt x="551" y="627"/>
                      </a:lnTo>
                      <a:lnTo>
                        <a:pt x="597" y="662"/>
                      </a:lnTo>
                      <a:lnTo>
                        <a:pt x="647" y="697"/>
                      </a:lnTo>
                      <a:lnTo>
                        <a:pt x="693" y="734"/>
                      </a:lnTo>
                      <a:lnTo>
                        <a:pt x="739" y="774"/>
                      </a:lnTo>
                      <a:lnTo>
                        <a:pt x="785" y="8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40"/>
                <p:cNvSpPr>
                  <a:spLocks/>
                </p:cNvSpPr>
                <p:nvPr/>
              </p:nvSpPr>
              <p:spPr bwMode="auto">
                <a:xfrm>
                  <a:off x="790" y="2073"/>
                  <a:ext cx="1166" cy="2062"/>
                </a:xfrm>
                <a:custGeom>
                  <a:avLst/>
                  <a:gdLst/>
                  <a:ahLst/>
                  <a:cxnLst>
                    <a:cxn ang="0">
                      <a:pos x="924" y="11"/>
                    </a:cxn>
                    <a:cxn ang="0">
                      <a:pos x="0" y="1992"/>
                    </a:cxn>
                    <a:cxn ang="0">
                      <a:pos x="12" y="1996"/>
                    </a:cxn>
                    <a:cxn ang="0">
                      <a:pos x="46" y="2008"/>
                    </a:cxn>
                    <a:cxn ang="0">
                      <a:pos x="96" y="2024"/>
                    </a:cxn>
                    <a:cxn ang="0">
                      <a:pos x="158" y="2041"/>
                    </a:cxn>
                    <a:cxn ang="0">
                      <a:pos x="216" y="2055"/>
                    </a:cxn>
                    <a:cxn ang="0">
                      <a:pos x="273" y="2062"/>
                    </a:cxn>
                    <a:cxn ang="0">
                      <a:pos x="319" y="2055"/>
                    </a:cxn>
                    <a:cxn ang="0">
                      <a:pos x="346" y="2036"/>
                    </a:cxn>
                    <a:cxn ang="0">
                      <a:pos x="1166" y="23"/>
                    </a:cxn>
                    <a:cxn ang="0">
                      <a:pos x="1159" y="21"/>
                    </a:cxn>
                    <a:cxn ang="0">
                      <a:pos x="1136" y="16"/>
                    </a:cxn>
                    <a:cxn ang="0">
                      <a:pos x="1101" y="11"/>
                    </a:cxn>
                    <a:cxn ang="0">
                      <a:pos x="1062" y="4"/>
                    </a:cxn>
                    <a:cxn ang="0">
                      <a:pos x="1020" y="0"/>
                    </a:cxn>
                    <a:cxn ang="0">
                      <a:pos x="978" y="0"/>
                    </a:cxn>
                    <a:cxn ang="0">
                      <a:pos x="947" y="2"/>
                    </a:cxn>
                    <a:cxn ang="0">
                      <a:pos x="924" y="11"/>
                    </a:cxn>
                  </a:cxnLst>
                  <a:rect l="0" t="0" r="r" b="b"/>
                  <a:pathLst>
                    <a:path w="1166" h="2062">
                      <a:moveTo>
                        <a:pt x="924" y="11"/>
                      </a:moveTo>
                      <a:lnTo>
                        <a:pt x="0" y="1992"/>
                      </a:lnTo>
                      <a:lnTo>
                        <a:pt x="12" y="1996"/>
                      </a:lnTo>
                      <a:lnTo>
                        <a:pt x="46" y="2008"/>
                      </a:lnTo>
                      <a:lnTo>
                        <a:pt x="96" y="2024"/>
                      </a:lnTo>
                      <a:lnTo>
                        <a:pt x="158" y="2041"/>
                      </a:lnTo>
                      <a:lnTo>
                        <a:pt x="216" y="2055"/>
                      </a:lnTo>
                      <a:lnTo>
                        <a:pt x="273" y="2062"/>
                      </a:lnTo>
                      <a:lnTo>
                        <a:pt x="319" y="2055"/>
                      </a:lnTo>
                      <a:lnTo>
                        <a:pt x="346" y="2036"/>
                      </a:lnTo>
                      <a:lnTo>
                        <a:pt x="1166" y="23"/>
                      </a:lnTo>
                      <a:lnTo>
                        <a:pt x="1159" y="21"/>
                      </a:lnTo>
                      <a:lnTo>
                        <a:pt x="1136" y="16"/>
                      </a:lnTo>
                      <a:lnTo>
                        <a:pt x="1101" y="11"/>
                      </a:lnTo>
                      <a:lnTo>
                        <a:pt x="1062" y="4"/>
                      </a:lnTo>
                      <a:lnTo>
                        <a:pt x="1020" y="0"/>
                      </a:lnTo>
                      <a:lnTo>
                        <a:pt x="978" y="0"/>
                      </a:lnTo>
                      <a:lnTo>
                        <a:pt x="947" y="2"/>
                      </a:lnTo>
                      <a:lnTo>
                        <a:pt x="924" y="11"/>
                      </a:lnTo>
                      <a:close/>
                    </a:path>
                  </a:pathLst>
                </a:custGeom>
                <a:solidFill>
                  <a:srgbClr val="E58E0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54"/>
                <p:cNvSpPr>
                  <a:spLocks/>
                </p:cNvSpPr>
                <p:nvPr/>
              </p:nvSpPr>
              <p:spPr bwMode="auto">
                <a:xfrm>
                  <a:off x="751" y="4032"/>
                  <a:ext cx="362" cy="54"/>
                </a:xfrm>
                <a:custGeom>
                  <a:avLst/>
                  <a:gdLst/>
                  <a:ahLst/>
                  <a:cxnLst>
                    <a:cxn ang="0">
                      <a:pos x="12" y="47"/>
                    </a:cxn>
                    <a:cxn ang="0">
                      <a:pos x="16" y="44"/>
                    </a:cxn>
                    <a:cxn ang="0">
                      <a:pos x="31" y="42"/>
                    </a:cxn>
                    <a:cxn ang="0">
                      <a:pos x="58" y="40"/>
                    </a:cxn>
                    <a:cxn ang="0">
                      <a:pos x="93" y="35"/>
                    </a:cxn>
                    <a:cxn ang="0">
                      <a:pos x="143" y="35"/>
                    </a:cxn>
                    <a:cxn ang="0">
                      <a:pos x="201" y="37"/>
                    </a:cxn>
                    <a:cxn ang="0">
                      <a:pos x="274" y="42"/>
                    </a:cxn>
                    <a:cxn ang="0">
                      <a:pos x="362" y="54"/>
                    </a:cxn>
                    <a:cxn ang="0">
                      <a:pos x="355" y="51"/>
                    </a:cxn>
                    <a:cxn ang="0">
                      <a:pos x="328" y="42"/>
                    </a:cxn>
                    <a:cxn ang="0">
                      <a:pos x="289" y="30"/>
                    </a:cxn>
                    <a:cxn ang="0">
                      <a:pos x="243" y="16"/>
                    </a:cxn>
                    <a:cxn ang="0">
                      <a:pos x="185" y="7"/>
                    </a:cxn>
                    <a:cxn ang="0">
                      <a:pos x="124" y="0"/>
                    </a:cxn>
                    <a:cxn ang="0">
                      <a:pos x="62" y="0"/>
                    </a:cxn>
                    <a:cxn ang="0">
                      <a:pos x="0" y="9"/>
                    </a:cxn>
                    <a:cxn ang="0">
                      <a:pos x="12" y="47"/>
                    </a:cxn>
                  </a:cxnLst>
                  <a:rect l="0" t="0" r="r" b="b"/>
                  <a:pathLst>
                    <a:path w="362" h="54">
                      <a:moveTo>
                        <a:pt x="12" y="47"/>
                      </a:moveTo>
                      <a:lnTo>
                        <a:pt x="16" y="44"/>
                      </a:lnTo>
                      <a:lnTo>
                        <a:pt x="31" y="42"/>
                      </a:lnTo>
                      <a:lnTo>
                        <a:pt x="58" y="40"/>
                      </a:lnTo>
                      <a:lnTo>
                        <a:pt x="93" y="35"/>
                      </a:lnTo>
                      <a:lnTo>
                        <a:pt x="143" y="35"/>
                      </a:lnTo>
                      <a:lnTo>
                        <a:pt x="201" y="37"/>
                      </a:lnTo>
                      <a:lnTo>
                        <a:pt x="274" y="42"/>
                      </a:lnTo>
                      <a:lnTo>
                        <a:pt x="362" y="54"/>
                      </a:lnTo>
                      <a:lnTo>
                        <a:pt x="355" y="51"/>
                      </a:lnTo>
                      <a:lnTo>
                        <a:pt x="328" y="42"/>
                      </a:lnTo>
                      <a:lnTo>
                        <a:pt x="289" y="30"/>
                      </a:lnTo>
                      <a:lnTo>
                        <a:pt x="243" y="16"/>
                      </a:lnTo>
                      <a:lnTo>
                        <a:pt x="185" y="7"/>
                      </a:lnTo>
                      <a:lnTo>
                        <a:pt x="124" y="0"/>
                      </a:lnTo>
                      <a:lnTo>
                        <a:pt x="62" y="0"/>
                      </a:lnTo>
                      <a:lnTo>
                        <a:pt x="0" y="9"/>
                      </a:lnTo>
                      <a:lnTo>
                        <a:pt x="12" y="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6699380" y="156083"/>
              <a:ext cx="2255840" cy="712792"/>
              <a:chOff x="4099" y="-65"/>
              <a:chExt cx="1421" cy="449"/>
            </a:xfrm>
          </p:grpSpPr>
          <p:sp>
            <p:nvSpPr>
              <p:cNvPr id="10" name="Text Box 27"/>
              <p:cNvSpPr txBox="1">
                <a:spLocks noChangeArrowheads="1"/>
              </p:cNvSpPr>
              <p:nvPr/>
            </p:nvSpPr>
            <p:spPr bwMode="auto">
              <a:xfrm>
                <a:off x="4099" y="-65"/>
                <a:ext cx="1071" cy="28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r" eaLnBrk="0" hangingPunct="0">
                  <a:lnSpc>
                    <a:spcPct val="70000"/>
                  </a:lnSpc>
                </a:pPr>
                <a:r>
                  <a:rPr lang="en-US" sz="1600" b="0" i="1" dirty="0" smtClean="0">
                    <a:solidFill>
                      <a:srgbClr val="003366"/>
                    </a:solidFill>
                    <a:latin typeface="Arial Black" pitchFamily="34" charset="0"/>
                  </a:rPr>
                  <a:t>Fundamental </a:t>
                </a:r>
                <a:br>
                  <a:rPr lang="en-US" sz="1600" b="0" i="1" dirty="0" smtClean="0">
                    <a:solidFill>
                      <a:srgbClr val="003366"/>
                    </a:solidFill>
                    <a:latin typeface="Arial Black" pitchFamily="34" charset="0"/>
                  </a:rPr>
                </a:br>
                <a:r>
                  <a:rPr lang="en-US" sz="1600" b="0" i="1" dirty="0" smtClean="0">
                    <a:solidFill>
                      <a:srgbClr val="003366"/>
                    </a:solidFill>
                    <a:latin typeface="Arial Black" pitchFamily="34" charset="0"/>
                  </a:rPr>
                  <a:t>Concept</a:t>
                </a:r>
                <a:endParaRPr lang="en-US" sz="1600" b="0" i="1" dirty="0">
                  <a:solidFill>
                    <a:srgbClr val="003366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11" name="Group 28"/>
              <p:cNvGrpSpPr>
                <a:grpSpLocks/>
              </p:cNvGrpSpPr>
              <p:nvPr/>
            </p:nvGrpSpPr>
            <p:grpSpPr bwMode="auto">
              <a:xfrm>
                <a:off x="5232" y="0"/>
                <a:ext cx="288" cy="384"/>
                <a:chOff x="5232" y="0"/>
                <a:chExt cx="288" cy="384"/>
              </a:xfrm>
            </p:grpSpPr>
            <p:sp>
              <p:nvSpPr>
                <p:cNvPr id="12" name="Freeform 29"/>
                <p:cNvSpPr>
                  <a:spLocks/>
                </p:cNvSpPr>
                <p:nvPr/>
              </p:nvSpPr>
              <p:spPr bwMode="auto">
                <a:xfrm>
                  <a:off x="5298" y="348"/>
                  <a:ext cx="153" cy="19"/>
                </a:xfrm>
                <a:custGeom>
                  <a:avLst/>
                  <a:gdLst>
                    <a:gd name="T0" fmla="*/ 0 w 492"/>
                    <a:gd name="T1" fmla="*/ 0 h 54"/>
                    <a:gd name="T2" fmla="*/ 0 w 492"/>
                    <a:gd name="T3" fmla="*/ 0 h 54"/>
                    <a:gd name="T4" fmla="*/ 0 w 492"/>
                    <a:gd name="T5" fmla="*/ 0 h 54"/>
                    <a:gd name="T6" fmla="*/ 0 w 492"/>
                    <a:gd name="T7" fmla="*/ 0 h 54"/>
                    <a:gd name="T8" fmla="*/ 0 w 492"/>
                    <a:gd name="T9" fmla="*/ 0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2"/>
                    <a:gd name="T16" fmla="*/ 0 h 54"/>
                    <a:gd name="T17" fmla="*/ 492 w 492"/>
                    <a:gd name="T18" fmla="*/ 54 h 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2" h="54">
                      <a:moveTo>
                        <a:pt x="3" y="0"/>
                      </a:moveTo>
                      <a:lnTo>
                        <a:pt x="0" y="54"/>
                      </a:lnTo>
                      <a:lnTo>
                        <a:pt x="491" y="54"/>
                      </a:lnTo>
                      <a:lnTo>
                        <a:pt x="492" y="1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Freeform 30"/>
                <p:cNvSpPr>
                  <a:spLocks/>
                </p:cNvSpPr>
                <p:nvPr/>
              </p:nvSpPr>
              <p:spPr bwMode="auto">
                <a:xfrm>
                  <a:off x="5232" y="102"/>
                  <a:ext cx="250" cy="259"/>
                </a:xfrm>
                <a:custGeom>
                  <a:avLst/>
                  <a:gdLst>
                    <a:gd name="T0" fmla="*/ 0 w 811"/>
                    <a:gd name="T1" fmla="*/ 0 h 756"/>
                    <a:gd name="T2" fmla="*/ 0 w 811"/>
                    <a:gd name="T3" fmla="*/ 0 h 756"/>
                    <a:gd name="T4" fmla="*/ 0 w 811"/>
                    <a:gd name="T5" fmla="*/ 0 h 756"/>
                    <a:gd name="T6" fmla="*/ 0 w 811"/>
                    <a:gd name="T7" fmla="*/ 0 h 756"/>
                    <a:gd name="T8" fmla="*/ 0 w 811"/>
                    <a:gd name="T9" fmla="*/ 0 h 756"/>
                    <a:gd name="T10" fmla="*/ 0 w 811"/>
                    <a:gd name="T11" fmla="*/ 0 h 756"/>
                    <a:gd name="T12" fmla="*/ 0 w 811"/>
                    <a:gd name="T13" fmla="*/ 0 h 756"/>
                    <a:gd name="T14" fmla="*/ 0 w 811"/>
                    <a:gd name="T15" fmla="*/ 0 h 756"/>
                    <a:gd name="T16" fmla="*/ 0 w 811"/>
                    <a:gd name="T17" fmla="*/ 0 h 756"/>
                    <a:gd name="T18" fmla="*/ 0 w 811"/>
                    <a:gd name="T19" fmla="*/ 0 h 756"/>
                    <a:gd name="T20" fmla="*/ 0 w 811"/>
                    <a:gd name="T21" fmla="*/ 0 h 756"/>
                    <a:gd name="T22" fmla="*/ 0 w 811"/>
                    <a:gd name="T23" fmla="*/ 0 h 756"/>
                    <a:gd name="T24" fmla="*/ 0 w 811"/>
                    <a:gd name="T25" fmla="*/ 0 h 756"/>
                    <a:gd name="T26" fmla="*/ 0 w 811"/>
                    <a:gd name="T27" fmla="*/ 0 h 756"/>
                    <a:gd name="T28" fmla="*/ 0 w 811"/>
                    <a:gd name="T29" fmla="*/ 0 h 756"/>
                    <a:gd name="T30" fmla="*/ 0 w 811"/>
                    <a:gd name="T31" fmla="*/ 0 h 756"/>
                    <a:gd name="T32" fmla="*/ 0 w 811"/>
                    <a:gd name="T33" fmla="*/ 0 h 756"/>
                    <a:gd name="T34" fmla="*/ 0 w 811"/>
                    <a:gd name="T35" fmla="*/ 0 h 756"/>
                    <a:gd name="T36" fmla="*/ 0 w 811"/>
                    <a:gd name="T37" fmla="*/ 0 h 756"/>
                    <a:gd name="T38" fmla="*/ 0 w 811"/>
                    <a:gd name="T39" fmla="*/ 0 h 756"/>
                    <a:gd name="T40" fmla="*/ 0 w 811"/>
                    <a:gd name="T41" fmla="*/ 0 h 756"/>
                    <a:gd name="T42" fmla="*/ 0 w 811"/>
                    <a:gd name="T43" fmla="*/ 0 h 756"/>
                    <a:gd name="T44" fmla="*/ 0 w 811"/>
                    <a:gd name="T45" fmla="*/ 0 h 756"/>
                    <a:gd name="T46" fmla="*/ 0 w 811"/>
                    <a:gd name="T47" fmla="*/ 0 h 756"/>
                    <a:gd name="T48" fmla="*/ 0 w 811"/>
                    <a:gd name="T49" fmla="*/ 0 h 756"/>
                    <a:gd name="T50" fmla="*/ 0 w 811"/>
                    <a:gd name="T51" fmla="*/ 0 h 756"/>
                    <a:gd name="T52" fmla="*/ 0 w 811"/>
                    <a:gd name="T53" fmla="*/ 0 h 756"/>
                    <a:gd name="T54" fmla="*/ 0 w 811"/>
                    <a:gd name="T55" fmla="*/ 0 h 756"/>
                    <a:gd name="T56" fmla="*/ 0 w 811"/>
                    <a:gd name="T57" fmla="*/ 0 h 756"/>
                    <a:gd name="T58" fmla="*/ 0 w 811"/>
                    <a:gd name="T59" fmla="*/ 0 h 756"/>
                    <a:gd name="T60" fmla="*/ 0 w 811"/>
                    <a:gd name="T61" fmla="*/ 0 h 756"/>
                    <a:gd name="T62" fmla="*/ 0 w 811"/>
                    <a:gd name="T63" fmla="*/ 0 h 756"/>
                    <a:gd name="T64" fmla="*/ 0 w 811"/>
                    <a:gd name="T65" fmla="*/ 0 h 756"/>
                    <a:gd name="T66" fmla="*/ 0 w 811"/>
                    <a:gd name="T67" fmla="*/ 0 h 756"/>
                    <a:gd name="T68" fmla="*/ 0 w 811"/>
                    <a:gd name="T69" fmla="*/ 0 h 756"/>
                    <a:gd name="T70" fmla="*/ 0 w 811"/>
                    <a:gd name="T71" fmla="*/ 0 h 756"/>
                    <a:gd name="T72" fmla="*/ 0 w 811"/>
                    <a:gd name="T73" fmla="*/ 0 h 756"/>
                    <a:gd name="T74" fmla="*/ 0 w 811"/>
                    <a:gd name="T75" fmla="*/ 0 h 756"/>
                    <a:gd name="T76" fmla="*/ 0 w 811"/>
                    <a:gd name="T77" fmla="*/ 0 h 756"/>
                    <a:gd name="T78" fmla="*/ 0 w 811"/>
                    <a:gd name="T79" fmla="*/ 0 h 756"/>
                    <a:gd name="T80" fmla="*/ 0 w 811"/>
                    <a:gd name="T81" fmla="*/ 0 h 756"/>
                    <a:gd name="T82" fmla="*/ 0 w 811"/>
                    <a:gd name="T83" fmla="*/ 0 h 756"/>
                    <a:gd name="T84" fmla="*/ 0 w 811"/>
                    <a:gd name="T85" fmla="*/ 0 h 756"/>
                    <a:gd name="T86" fmla="*/ 0 w 811"/>
                    <a:gd name="T87" fmla="*/ 0 h 756"/>
                    <a:gd name="T88" fmla="*/ 0 w 811"/>
                    <a:gd name="T89" fmla="*/ 0 h 756"/>
                    <a:gd name="T90" fmla="*/ 0 w 811"/>
                    <a:gd name="T91" fmla="*/ 0 h 756"/>
                    <a:gd name="T92" fmla="*/ 0 w 811"/>
                    <a:gd name="T93" fmla="*/ 0 h 756"/>
                    <a:gd name="T94" fmla="*/ 0 w 811"/>
                    <a:gd name="T95" fmla="*/ 0 h 756"/>
                    <a:gd name="T96" fmla="*/ 0 w 811"/>
                    <a:gd name="T97" fmla="*/ 0 h 756"/>
                    <a:gd name="T98" fmla="*/ 0 w 811"/>
                    <a:gd name="T99" fmla="*/ 0 h 756"/>
                    <a:gd name="T100" fmla="*/ 0 w 811"/>
                    <a:gd name="T101" fmla="*/ 0 h 756"/>
                    <a:gd name="T102" fmla="*/ 0 w 811"/>
                    <a:gd name="T103" fmla="*/ 0 h 756"/>
                    <a:gd name="T104" fmla="*/ 0 w 811"/>
                    <a:gd name="T105" fmla="*/ 0 h 75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811"/>
                    <a:gd name="T160" fmla="*/ 0 h 756"/>
                    <a:gd name="T161" fmla="*/ 811 w 811"/>
                    <a:gd name="T162" fmla="*/ 756 h 75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811" h="756">
                      <a:moveTo>
                        <a:pt x="183" y="502"/>
                      </a:moveTo>
                      <a:lnTo>
                        <a:pt x="163" y="511"/>
                      </a:lnTo>
                      <a:lnTo>
                        <a:pt x="6" y="459"/>
                      </a:lnTo>
                      <a:lnTo>
                        <a:pt x="0" y="424"/>
                      </a:lnTo>
                      <a:lnTo>
                        <a:pt x="24" y="390"/>
                      </a:lnTo>
                      <a:lnTo>
                        <a:pt x="58" y="331"/>
                      </a:lnTo>
                      <a:lnTo>
                        <a:pt x="139" y="186"/>
                      </a:lnTo>
                      <a:lnTo>
                        <a:pt x="154" y="117"/>
                      </a:lnTo>
                      <a:lnTo>
                        <a:pt x="180" y="105"/>
                      </a:lnTo>
                      <a:lnTo>
                        <a:pt x="220" y="91"/>
                      </a:lnTo>
                      <a:lnTo>
                        <a:pt x="270" y="79"/>
                      </a:lnTo>
                      <a:lnTo>
                        <a:pt x="316" y="49"/>
                      </a:lnTo>
                      <a:lnTo>
                        <a:pt x="390" y="34"/>
                      </a:lnTo>
                      <a:lnTo>
                        <a:pt x="421" y="0"/>
                      </a:lnTo>
                      <a:lnTo>
                        <a:pt x="573" y="3"/>
                      </a:lnTo>
                      <a:lnTo>
                        <a:pt x="594" y="28"/>
                      </a:lnTo>
                      <a:lnTo>
                        <a:pt x="613" y="43"/>
                      </a:lnTo>
                      <a:lnTo>
                        <a:pt x="625" y="40"/>
                      </a:lnTo>
                      <a:lnTo>
                        <a:pt x="643" y="49"/>
                      </a:lnTo>
                      <a:lnTo>
                        <a:pt x="663" y="40"/>
                      </a:lnTo>
                      <a:lnTo>
                        <a:pt x="706" y="40"/>
                      </a:lnTo>
                      <a:lnTo>
                        <a:pt x="733" y="49"/>
                      </a:lnTo>
                      <a:lnTo>
                        <a:pt x="780" y="81"/>
                      </a:lnTo>
                      <a:lnTo>
                        <a:pt x="799" y="108"/>
                      </a:lnTo>
                      <a:lnTo>
                        <a:pt x="799" y="136"/>
                      </a:lnTo>
                      <a:lnTo>
                        <a:pt x="799" y="151"/>
                      </a:lnTo>
                      <a:lnTo>
                        <a:pt x="805" y="177"/>
                      </a:lnTo>
                      <a:lnTo>
                        <a:pt x="811" y="214"/>
                      </a:lnTo>
                      <a:lnTo>
                        <a:pt x="805" y="253"/>
                      </a:lnTo>
                      <a:lnTo>
                        <a:pt x="805" y="267"/>
                      </a:lnTo>
                      <a:lnTo>
                        <a:pt x="774" y="270"/>
                      </a:lnTo>
                      <a:lnTo>
                        <a:pt x="768" y="300"/>
                      </a:lnTo>
                      <a:lnTo>
                        <a:pt x="751" y="343"/>
                      </a:lnTo>
                      <a:lnTo>
                        <a:pt x="748" y="427"/>
                      </a:lnTo>
                      <a:lnTo>
                        <a:pt x="756" y="511"/>
                      </a:lnTo>
                      <a:lnTo>
                        <a:pt x="747" y="582"/>
                      </a:lnTo>
                      <a:lnTo>
                        <a:pt x="724" y="645"/>
                      </a:lnTo>
                      <a:lnTo>
                        <a:pt x="747" y="703"/>
                      </a:lnTo>
                      <a:lnTo>
                        <a:pt x="730" y="732"/>
                      </a:lnTo>
                      <a:lnTo>
                        <a:pt x="666" y="750"/>
                      </a:lnTo>
                      <a:lnTo>
                        <a:pt x="594" y="750"/>
                      </a:lnTo>
                      <a:lnTo>
                        <a:pt x="498" y="756"/>
                      </a:lnTo>
                      <a:lnTo>
                        <a:pt x="415" y="750"/>
                      </a:lnTo>
                      <a:lnTo>
                        <a:pt x="366" y="735"/>
                      </a:lnTo>
                      <a:lnTo>
                        <a:pt x="319" y="735"/>
                      </a:lnTo>
                      <a:lnTo>
                        <a:pt x="297" y="741"/>
                      </a:lnTo>
                      <a:lnTo>
                        <a:pt x="229" y="715"/>
                      </a:lnTo>
                      <a:lnTo>
                        <a:pt x="198" y="721"/>
                      </a:lnTo>
                      <a:lnTo>
                        <a:pt x="177" y="691"/>
                      </a:lnTo>
                      <a:lnTo>
                        <a:pt x="189" y="631"/>
                      </a:lnTo>
                      <a:lnTo>
                        <a:pt x="189" y="619"/>
                      </a:lnTo>
                      <a:lnTo>
                        <a:pt x="213" y="546"/>
                      </a:lnTo>
                      <a:lnTo>
                        <a:pt x="183" y="502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1588">
                  <a:solidFill>
                    <a:srgbClr val="004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Freeform 31"/>
                <p:cNvSpPr>
                  <a:spLocks/>
                </p:cNvSpPr>
                <p:nvPr/>
              </p:nvSpPr>
              <p:spPr bwMode="auto">
                <a:xfrm>
                  <a:off x="5424" y="194"/>
                  <a:ext cx="47" cy="86"/>
                </a:xfrm>
                <a:custGeom>
                  <a:avLst/>
                  <a:gdLst>
                    <a:gd name="T0" fmla="*/ 0 w 152"/>
                    <a:gd name="T1" fmla="*/ 0 h 250"/>
                    <a:gd name="T2" fmla="*/ 0 w 152"/>
                    <a:gd name="T3" fmla="*/ 0 h 250"/>
                    <a:gd name="T4" fmla="*/ 0 w 152"/>
                    <a:gd name="T5" fmla="*/ 0 h 250"/>
                    <a:gd name="T6" fmla="*/ 0 w 152"/>
                    <a:gd name="T7" fmla="*/ 0 h 250"/>
                    <a:gd name="T8" fmla="*/ 0 w 152"/>
                    <a:gd name="T9" fmla="*/ 0 h 250"/>
                    <a:gd name="T10" fmla="*/ 0 w 152"/>
                    <a:gd name="T11" fmla="*/ 0 h 250"/>
                    <a:gd name="T12" fmla="*/ 0 w 152"/>
                    <a:gd name="T13" fmla="*/ 0 h 250"/>
                    <a:gd name="T14" fmla="*/ 0 w 152"/>
                    <a:gd name="T15" fmla="*/ 0 h 250"/>
                    <a:gd name="T16" fmla="*/ 0 w 152"/>
                    <a:gd name="T17" fmla="*/ 0 h 250"/>
                    <a:gd name="T18" fmla="*/ 0 w 152"/>
                    <a:gd name="T19" fmla="*/ 0 h 250"/>
                    <a:gd name="T20" fmla="*/ 0 w 152"/>
                    <a:gd name="T21" fmla="*/ 0 h 250"/>
                    <a:gd name="T22" fmla="*/ 0 w 152"/>
                    <a:gd name="T23" fmla="*/ 0 h 250"/>
                    <a:gd name="T24" fmla="*/ 0 w 152"/>
                    <a:gd name="T25" fmla="*/ 0 h 250"/>
                    <a:gd name="T26" fmla="*/ 0 w 152"/>
                    <a:gd name="T27" fmla="*/ 0 h 250"/>
                    <a:gd name="T28" fmla="*/ 0 w 152"/>
                    <a:gd name="T29" fmla="*/ 0 h 250"/>
                    <a:gd name="T30" fmla="*/ 0 w 152"/>
                    <a:gd name="T31" fmla="*/ 0 h 250"/>
                    <a:gd name="T32" fmla="*/ 0 w 152"/>
                    <a:gd name="T33" fmla="*/ 0 h 250"/>
                    <a:gd name="T34" fmla="*/ 0 w 152"/>
                    <a:gd name="T35" fmla="*/ 0 h 250"/>
                    <a:gd name="T36" fmla="*/ 0 w 152"/>
                    <a:gd name="T37" fmla="*/ 0 h 250"/>
                    <a:gd name="T38" fmla="*/ 0 w 152"/>
                    <a:gd name="T39" fmla="*/ 0 h 250"/>
                    <a:gd name="T40" fmla="*/ 0 w 152"/>
                    <a:gd name="T41" fmla="*/ 0 h 250"/>
                    <a:gd name="T42" fmla="*/ 0 w 152"/>
                    <a:gd name="T43" fmla="*/ 0 h 250"/>
                    <a:gd name="T44" fmla="*/ 0 w 152"/>
                    <a:gd name="T45" fmla="*/ 0 h 250"/>
                    <a:gd name="T46" fmla="*/ 0 w 152"/>
                    <a:gd name="T47" fmla="*/ 0 h 250"/>
                    <a:gd name="T48" fmla="*/ 0 w 152"/>
                    <a:gd name="T49" fmla="*/ 0 h 250"/>
                    <a:gd name="T50" fmla="*/ 0 w 152"/>
                    <a:gd name="T51" fmla="*/ 0 h 250"/>
                    <a:gd name="T52" fmla="*/ 0 w 152"/>
                    <a:gd name="T53" fmla="*/ 0 h 250"/>
                    <a:gd name="T54" fmla="*/ 0 w 152"/>
                    <a:gd name="T55" fmla="*/ 0 h 250"/>
                    <a:gd name="T56" fmla="*/ 0 w 152"/>
                    <a:gd name="T57" fmla="*/ 0 h 250"/>
                    <a:gd name="T58" fmla="*/ 0 w 152"/>
                    <a:gd name="T59" fmla="*/ 0 h 250"/>
                    <a:gd name="T60" fmla="*/ 0 w 152"/>
                    <a:gd name="T61" fmla="*/ 0 h 250"/>
                    <a:gd name="T62" fmla="*/ 0 w 152"/>
                    <a:gd name="T63" fmla="*/ 0 h 250"/>
                    <a:gd name="T64" fmla="*/ 0 w 152"/>
                    <a:gd name="T65" fmla="*/ 0 h 250"/>
                    <a:gd name="T66" fmla="*/ 0 w 152"/>
                    <a:gd name="T67" fmla="*/ 0 h 250"/>
                    <a:gd name="T68" fmla="*/ 0 w 152"/>
                    <a:gd name="T69" fmla="*/ 0 h 250"/>
                    <a:gd name="T70" fmla="*/ 0 w 152"/>
                    <a:gd name="T71" fmla="*/ 0 h 250"/>
                    <a:gd name="T72" fmla="*/ 0 w 152"/>
                    <a:gd name="T73" fmla="*/ 0 h 250"/>
                    <a:gd name="T74" fmla="*/ 0 w 152"/>
                    <a:gd name="T75" fmla="*/ 0 h 2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52"/>
                    <a:gd name="T115" fmla="*/ 0 h 250"/>
                    <a:gd name="T116" fmla="*/ 152 w 152"/>
                    <a:gd name="T117" fmla="*/ 250 h 25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52" h="250">
                      <a:moveTo>
                        <a:pt x="15" y="12"/>
                      </a:moveTo>
                      <a:lnTo>
                        <a:pt x="44" y="30"/>
                      </a:lnTo>
                      <a:lnTo>
                        <a:pt x="62" y="30"/>
                      </a:lnTo>
                      <a:lnTo>
                        <a:pt x="90" y="24"/>
                      </a:lnTo>
                      <a:lnTo>
                        <a:pt x="131" y="0"/>
                      </a:lnTo>
                      <a:lnTo>
                        <a:pt x="152" y="0"/>
                      </a:lnTo>
                      <a:lnTo>
                        <a:pt x="138" y="49"/>
                      </a:lnTo>
                      <a:lnTo>
                        <a:pt x="131" y="72"/>
                      </a:lnTo>
                      <a:lnTo>
                        <a:pt x="131" y="102"/>
                      </a:lnTo>
                      <a:lnTo>
                        <a:pt x="125" y="139"/>
                      </a:lnTo>
                      <a:lnTo>
                        <a:pt x="125" y="162"/>
                      </a:lnTo>
                      <a:lnTo>
                        <a:pt x="131" y="214"/>
                      </a:lnTo>
                      <a:lnTo>
                        <a:pt x="129" y="250"/>
                      </a:lnTo>
                      <a:lnTo>
                        <a:pt x="120" y="220"/>
                      </a:lnTo>
                      <a:lnTo>
                        <a:pt x="113" y="175"/>
                      </a:lnTo>
                      <a:lnTo>
                        <a:pt x="98" y="135"/>
                      </a:lnTo>
                      <a:lnTo>
                        <a:pt x="92" y="100"/>
                      </a:lnTo>
                      <a:lnTo>
                        <a:pt x="89" y="106"/>
                      </a:lnTo>
                      <a:lnTo>
                        <a:pt x="68" y="87"/>
                      </a:lnTo>
                      <a:lnTo>
                        <a:pt x="77" y="115"/>
                      </a:lnTo>
                      <a:lnTo>
                        <a:pt x="75" y="144"/>
                      </a:lnTo>
                      <a:lnTo>
                        <a:pt x="80" y="174"/>
                      </a:lnTo>
                      <a:lnTo>
                        <a:pt x="81" y="222"/>
                      </a:lnTo>
                      <a:lnTo>
                        <a:pt x="74" y="198"/>
                      </a:lnTo>
                      <a:lnTo>
                        <a:pt x="69" y="166"/>
                      </a:lnTo>
                      <a:lnTo>
                        <a:pt x="68" y="154"/>
                      </a:lnTo>
                      <a:lnTo>
                        <a:pt x="59" y="129"/>
                      </a:lnTo>
                      <a:lnTo>
                        <a:pt x="44" y="108"/>
                      </a:lnTo>
                      <a:lnTo>
                        <a:pt x="39" y="121"/>
                      </a:lnTo>
                      <a:lnTo>
                        <a:pt x="30" y="190"/>
                      </a:lnTo>
                      <a:lnTo>
                        <a:pt x="0" y="237"/>
                      </a:lnTo>
                      <a:lnTo>
                        <a:pt x="20" y="180"/>
                      </a:lnTo>
                      <a:lnTo>
                        <a:pt x="29" y="124"/>
                      </a:lnTo>
                      <a:lnTo>
                        <a:pt x="30" y="103"/>
                      </a:lnTo>
                      <a:lnTo>
                        <a:pt x="33" y="72"/>
                      </a:lnTo>
                      <a:lnTo>
                        <a:pt x="33" y="54"/>
                      </a:lnTo>
                      <a:lnTo>
                        <a:pt x="29" y="28"/>
                      </a:lnTo>
                      <a:lnTo>
                        <a:pt x="15" y="12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5" name="Freeform 32"/>
                <p:cNvSpPr>
                  <a:spLocks/>
                </p:cNvSpPr>
                <p:nvPr/>
              </p:nvSpPr>
              <p:spPr bwMode="auto">
                <a:xfrm>
                  <a:off x="5415" y="179"/>
                  <a:ext cx="8" cy="16"/>
                </a:xfrm>
                <a:custGeom>
                  <a:avLst/>
                  <a:gdLst>
                    <a:gd name="T0" fmla="*/ 0 w 24"/>
                    <a:gd name="T1" fmla="*/ 0 h 49"/>
                    <a:gd name="T2" fmla="*/ 0 w 24"/>
                    <a:gd name="T3" fmla="*/ 0 h 49"/>
                    <a:gd name="T4" fmla="*/ 0 w 24"/>
                    <a:gd name="T5" fmla="*/ 0 h 49"/>
                    <a:gd name="T6" fmla="*/ 0 w 24"/>
                    <a:gd name="T7" fmla="*/ 0 h 49"/>
                    <a:gd name="T8" fmla="*/ 0 w 24"/>
                    <a:gd name="T9" fmla="*/ 0 h 49"/>
                    <a:gd name="T10" fmla="*/ 0 w 24"/>
                    <a:gd name="T11" fmla="*/ 0 h 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49"/>
                    <a:gd name="T20" fmla="*/ 24 w 24"/>
                    <a:gd name="T21" fmla="*/ 49 h 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49">
                      <a:moveTo>
                        <a:pt x="3" y="0"/>
                      </a:moveTo>
                      <a:lnTo>
                        <a:pt x="0" y="22"/>
                      </a:lnTo>
                      <a:lnTo>
                        <a:pt x="3" y="49"/>
                      </a:lnTo>
                      <a:lnTo>
                        <a:pt x="24" y="43"/>
                      </a:lnTo>
                      <a:lnTo>
                        <a:pt x="21" y="24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6" name="Freeform 33"/>
                <p:cNvSpPr>
                  <a:spLocks/>
                </p:cNvSpPr>
                <p:nvPr/>
              </p:nvSpPr>
              <p:spPr bwMode="auto">
                <a:xfrm>
                  <a:off x="5420" y="178"/>
                  <a:ext cx="40" cy="20"/>
                </a:xfrm>
                <a:custGeom>
                  <a:avLst/>
                  <a:gdLst>
                    <a:gd name="T0" fmla="*/ 0 w 129"/>
                    <a:gd name="T1" fmla="*/ 0 h 60"/>
                    <a:gd name="T2" fmla="*/ 0 w 129"/>
                    <a:gd name="T3" fmla="*/ 0 h 60"/>
                    <a:gd name="T4" fmla="*/ 0 w 129"/>
                    <a:gd name="T5" fmla="*/ 0 h 60"/>
                    <a:gd name="T6" fmla="*/ 0 w 129"/>
                    <a:gd name="T7" fmla="*/ 0 h 60"/>
                    <a:gd name="T8" fmla="*/ 0 w 129"/>
                    <a:gd name="T9" fmla="*/ 0 h 60"/>
                    <a:gd name="T10" fmla="*/ 0 w 129"/>
                    <a:gd name="T11" fmla="*/ 0 h 60"/>
                    <a:gd name="T12" fmla="*/ 0 w 129"/>
                    <a:gd name="T13" fmla="*/ 0 h 60"/>
                    <a:gd name="T14" fmla="*/ 0 w 129"/>
                    <a:gd name="T15" fmla="*/ 0 h 60"/>
                    <a:gd name="T16" fmla="*/ 0 w 129"/>
                    <a:gd name="T17" fmla="*/ 0 h 60"/>
                    <a:gd name="T18" fmla="*/ 0 w 129"/>
                    <a:gd name="T19" fmla="*/ 0 h 60"/>
                    <a:gd name="T20" fmla="*/ 0 w 129"/>
                    <a:gd name="T21" fmla="*/ 0 h 60"/>
                    <a:gd name="T22" fmla="*/ 0 w 129"/>
                    <a:gd name="T23" fmla="*/ 0 h 60"/>
                    <a:gd name="T24" fmla="*/ 0 w 129"/>
                    <a:gd name="T25" fmla="*/ 0 h 6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29"/>
                    <a:gd name="T40" fmla="*/ 0 h 60"/>
                    <a:gd name="T41" fmla="*/ 129 w 129"/>
                    <a:gd name="T42" fmla="*/ 60 h 6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29" h="60">
                      <a:moveTo>
                        <a:pt x="0" y="0"/>
                      </a:moveTo>
                      <a:lnTo>
                        <a:pt x="26" y="45"/>
                      </a:lnTo>
                      <a:lnTo>
                        <a:pt x="45" y="53"/>
                      </a:lnTo>
                      <a:lnTo>
                        <a:pt x="51" y="42"/>
                      </a:lnTo>
                      <a:lnTo>
                        <a:pt x="62" y="51"/>
                      </a:lnTo>
                      <a:lnTo>
                        <a:pt x="83" y="59"/>
                      </a:lnTo>
                      <a:lnTo>
                        <a:pt x="95" y="60"/>
                      </a:lnTo>
                      <a:lnTo>
                        <a:pt x="108" y="56"/>
                      </a:lnTo>
                      <a:lnTo>
                        <a:pt x="129" y="45"/>
                      </a:lnTo>
                      <a:lnTo>
                        <a:pt x="129" y="36"/>
                      </a:lnTo>
                      <a:lnTo>
                        <a:pt x="113" y="42"/>
                      </a:lnTo>
                      <a:lnTo>
                        <a:pt x="66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" name="Freeform 34"/>
                <p:cNvSpPr>
                  <a:spLocks/>
                </p:cNvSpPr>
                <p:nvPr/>
              </p:nvSpPr>
              <p:spPr bwMode="auto">
                <a:xfrm>
                  <a:off x="5460" y="157"/>
                  <a:ext cx="6" cy="22"/>
                </a:xfrm>
                <a:custGeom>
                  <a:avLst/>
                  <a:gdLst>
                    <a:gd name="T0" fmla="*/ 0 w 18"/>
                    <a:gd name="T1" fmla="*/ 0 h 63"/>
                    <a:gd name="T2" fmla="*/ 0 w 18"/>
                    <a:gd name="T3" fmla="*/ 0 h 63"/>
                    <a:gd name="T4" fmla="*/ 0 w 18"/>
                    <a:gd name="T5" fmla="*/ 0 h 63"/>
                    <a:gd name="T6" fmla="*/ 0 w 18"/>
                    <a:gd name="T7" fmla="*/ 0 h 63"/>
                    <a:gd name="T8" fmla="*/ 0 w 18"/>
                    <a:gd name="T9" fmla="*/ 0 h 63"/>
                    <a:gd name="T10" fmla="*/ 0 w 18"/>
                    <a:gd name="T11" fmla="*/ 0 h 63"/>
                    <a:gd name="T12" fmla="*/ 0 w 18"/>
                    <a:gd name="T13" fmla="*/ 0 h 63"/>
                    <a:gd name="T14" fmla="*/ 0 w 18"/>
                    <a:gd name="T15" fmla="*/ 0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"/>
                    <a:gd name="T25" fmla="*/ 0 h 63"/>
                    <a:gd name="T26" fmla="*/ 18 w 18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" h="63">
                      <a:moveTo>
                        <a:pt x="0" y="0"/>
                      </a:moveTo>
                      <a:lnTo>
                        <a:pt x="0" y="24"/>
                      </a:lnTo>
                      <a:lnTo>
                        <a:pt x="6" y="27"/>
                      </a:lnTo>
                      <a:lnTo>
                        <a:pt x="15" y="46"/>
                      </a:lnTo>
                      <a:lnTo>
                        <a:pt x="18" y="63"/>
                      </a:lnTo>
                      <a:lnTo>
                        <a:pt x="18" y="36"/>
                      </a:lnTo>
                      <a:lnTo>
                        <a:pt x="12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" name="Freeform 35"/>
                <p:cNvSpPr>
                  <a:spLocks/>
                </p:cNvSpPr>
                <p:nvPr/>
              </p:nvSpPr>
              <p:spPr bwMode="auto">
                <a:xfrm>
                  <a:off x="5447" y="136"/>
                  <a:ext cx="27" cy="37"/>
                </a:xfrm>
                <a:custGeom>
                  <a:avLst/>
                  <a:gdLst>
                    <a:gd name="T0" fmla="*/ 0 w 86"/>
                    <a:gd name="T1" fmla="*/ 0 h 107"/>
                    <a:gd name="T2" fmla="*/ 0 w 86"/>
                    <a:gd name="T3" fmla="*/ 0 h 107"/>
                    <a:gd name="T4" fmla="*/ 0 w 86"/>
                    <a:gd name="T5" fmla="*/ 0 h 107"/>
                    <a:gd name="T6" fmla="*/ 0 w 86"/>
                    <a:gd name="T7" fmla="*/ 0 h 107"/>
                    <a:gd name="T8" fmla="*/ 0 w 86"/>
                    <a:gd name="T9" fmla="*/ 0 h 107"/>
                    <a:gd name="T10" fmla="*/ 0 w 86"/>
                    <a:gd name="T11" fmla="*/ 0 h 107"/>
                    <a:gd name="T12" fmla="*/ 0 w 86"/>
                    <a:gd name="T13" fmla="*/ 0 h 107"/>
                    <a:gd name="T14" fmla="*/ 0 w 86"/>
                    <a:gd name="T15" fmla="*/ 0 h 107"/>
                    <a:gd name="T16" fmla="*/ 0 w 86"/>
                    <a:gd name="T17" fmla="*/ 0 h 107"/>
                    <a:gd name="T18" fmla="*/ 0 w 86"/>
                    <a:gd name="T19" fmla="*/ 0 h 107"/>
                    <a:gd name="T20" fmla="*/ 0 w 86"/>
                    <a:gd name="T21" fmla="*/ 0 h 107"/>
                    <a:gd name="T22" fmla="*/ 0 w 86"/>
                    <a:gd name="T23" fmla="*/ 0 h 107"/>
                    <a:gd name="T24" fmla="*/ 0 w 86"/>
                    <a:gd name="T25" fmla="*/ 0 h 107"/>
                    <a:gd name="T26" fmla="*/ 0 w 86"/>
                    <a:gd name="T27" fmla="*/ 0 h 107"/>
                    <a:gd name="T28" fmla="*/ 0 w 86"/>
                    <a:gd name="T29" fmla="*/ 0 h 107"/>
                    <a:gd name="T30" fmla="*/ 0 w 86"/>
                    <a:gd name="T31" fmla="*/ 0 h 10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107"/>
                    <a:gd name="T50" fmla="*/ 86 w 86"/>
                    <a:gd name="T51" fmla="*/ 107 h 10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107">
                      <a:moveTo>
                        <a:pt x="0" y="0"/>
                      </a:moveTo>
                      <a:lnTo>
                        <a:pt x="21" y="12"/>
                      </a:lnTo>
                      <a:lnTo>
                        <a:pt x="26" y="35"/>
                      </a:lnTo>
                      <a:lnTo>
                        <a:pt x="29" y="29"/>
                      </a:lnTo>
                      <a:lnTo>
                        <a:pt x="44" y="47"/>
                      </a:lnTo>
                      <a:lnTo>
                        <a:pt x="53" y="69"/>
                      </a:lnTo>
                      <a:lnTo>
                        <a:pt x="60" y="81"/>
                      </a:lnTo>
                      <a:lnTo>
                        <a:pt x="74" y="81"/>
                      </a:lnTo>
                      <a:lnTo>
                        <a:pt x="77" y="95"/>
                      </a:lnTo>
                      <a:lnTo>
                        <a:pt x="75" y="107"/>
                      </a:lnTo>
                      <a:lnTo>
                        <a:pt x="86" y="74"/>
                      </a:lnTo>
                      <a:lnTo>
                        <a:pt x="84" y="59"/>
                      </a:lnTo>
                      <a:lnTo>
                        <a:pt x="71" y="42"/>
                      </a:lnTo>
                      <a:lnTo>
                        <a:pt x="57" y="27"/>
                      </a:lnTo>
                      <a:lnTo>
                        <a:pt x="38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" name="Freeform 36"/>
                <p:cNvSpPr>
                  <a:spLocks/>
                </p:cNvSpPr>
                <p:nvPr/>
              </p:nvSpPr>
              <p:spPr bwMode="auto">
                <a:xfrm>
                  <a:off x="5440" y="127"/>
                  <a:ext cx="38" cy="32"/>
                </a:xfrm>
                <a:custGeom>
                  <a:avLst/>
                  <a:gdLst>
                    <a:gd name="T0" fmla="*/ 0 w 121"/>
                    <a:gd name="T1" fmla="*/ 0 h 94"/>
                    <a:gd name="T2" fmla="*/ 0 w 121"/>
                    <a:gd name="T3" fmla="*/ 0 h 94"/>
                    <a:gd name="T4" fmla="*/ 0 w 121"/>
                    <a:gd name="T5" fmla="*/ 0 h 94"/>
                    <a:gd name="T6" fmla="*/ 0 w 121"/>
                    <a:gd name="T7" fmla="*/ 0 h 94"/>
                    <a:gd name="T8" fmla="*/ 0 w 121"/>
                    <a:gd name="T9" fmla="*/ 0 h 94"/>
                    <a:gd name="T10" fmla="*/ 0 w 121"/>
                    <a:gd name="T11" fmla="*/ 0 h 94"/>
                    <a:gd name="T12" fmla="*/ 0 w 121"/>
                    <a:gd name="T13" fmla="*/ 0 h 94"/>
                    <a:gd name="T14" fmla="*/ 0 w 121"/>
                    <a:gd name="T15" fmla="*/ 0 h 94"/>
                    <a:gd name="T16" fmla="*/ 0 w 121"/>
                    <a:gd name="T17" fmla="*/ 0 h 94"/>
                    <a:gd name="T18" fmla="*/ 0 w 121"/>
                    <a:gd name="T19" fmla="*/ 0 h 94"/>
                    <a:gd name="T20" fmla="*/ 0 w 121"/>
                    <a:gd name="T21" fmla="*/ 0 h 94"/>
                    <a:gd name="T22" fmla="*/ 0 w 121"/>
                    <a:gd name="T23" fmla="*/ 0 h 94"/>
                    <a:gd name="T24" fmla="*/ 0 w 121"/>
                    <a:gd name="T25" fmla="*/ 0 h 94"/>
                    <a:gd name="T26" fmla="*/ 0 w 121"/>
                    <a:gd name="T27" fmla="*/ 0 h 94"/>
                    <a:gd name="T28" fmla="*/ 0 w 121"/>
                    <a:gd name="T29" fmla="*/ 0 h 94"/>
                    <a:gd name="T30" fmla="*/ 0 w 121"/>
                    <a:gd name="T31" fmla="*/ 0 h 94"/>
                    <a:gd name="T32" fmla="*/ 0 w 121"/>
                    <a:gd name="T33" fmla="*/ 0 h 94"/>
                    <a:gd name="T34" fmla="*/ 0 w 121"/>
                    <a:gd name="T35" fmla="*/ 0 h 9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21"/>
                    <a:gd name="T55" fmla="*/ 0 h 94"/>
                    <a:gd name="T56" fmla="*/ 121 w 121"/>
                    <a:gd name="T57" fmla="*/ 94 h 94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21" h="94">
                      <a:moveTo>
                        <a:pt x="0" y="0"/>
                      </a:moveTo>
                      <a:lnTo>
                        <a:pt x="1" y="9"/>
                      </a:lnTo>
                      <a:lnTo>
                        <a:pt x="21" y="15"/>
                      </a:lnTo>
                      <a:lnTo>
                        <a:pt x="31" y="15"/>
                      </a:lnTo>
                      <a:lnTo>
                        <a:pt x="45" y="21"/>
                      </a:lnTo>
                      <a:lnTo>
                        <a:pt x="64" y="36"/>
                      </a:lnTo>
                      <a:lnTo>
                        <a:pt x="79" y="42"/>
                      </a:lnTo>
                      <a:lnTo>
                        <a:pt x="99" y="60"/>
                      </a:lnTo>
                      <a:lnTo>
                        <a:pt x="108" y="73"/>
                      </a:lnTo>
                      <a:lnTo>
                        <a:pt x="115" y="94"/>
                      </a:lnTo>
                      <a:lnTo>
                        <a:pt x="121" y="75"/>
                      </a:lnTo>
                      <a:lnTo>
                        <a:pt x="115" y="58"/>
                      </a:lnTo>
                      <a:lnTo>
                        <a:pt x="102" y="40"/>
                      </a:lnTo>
                      <a:lnTo>
                        <a:pt x="82" y="25"/>
                      </a:lnTo>
                      <a:lnTo>
                        <a:pt x="55" y="10"/>
                      </a:lnTo>
                      <a:lnTo>
                        <a:pt x="42" y="3"/>
                      </a:lnTo>
                      <a:lnTo>
                        <a:pt x="2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" name="Freeform 37"/>
                <p:cNvSpPr>
                  <a:spLocks/>
                </p:cNvSpPr>
                <p:nvPr/>
              </p:nvSpPr>
              <p:spPr bwMode="auto">
                <a:xfrm>
                  <a:off x="5452" y="123"/>
                  <a:ext cx="25" cy="19"/>
                </a:xfrm>
                <a:custGeom>
                  <a:avLst/>
                  <a:gdLst>
                    <a:gd name="T0" fmla="*/ 0 w 81"/>
                    <a:gd name="T1" fmla="*/ 0 h 54"/>
                    <a:gd name="T2" fmla="*/ 0 w 81"/>
                    <a:gd name="T3" fmla="*/ 0 h 54"/>
                    <a:gd name="T4" fmla="*/ 0 w 81"/>
                    <a:gd name="T5" fmla="*/ 0 h 54"/>
                    <a:gd name="T6" fmla="*/ 0 w 81"/>
                    <a:gd name="T7" fmla="*/ 0 h 54"/>
                    <a:gd name="T8" fmla="*/ 0 w 81"/>
                    <a:gd name="T9" fmla="*/ 0 h 54"/>
                    <a:gd name="T10" fmla="*/ 0 w 81"/>
                    <a:gd name="T11" fmla="*/ 0 h 54"/>
                    <a:gd name="T12" fmla="*/ 0 w 81"/>
                    <a:gd name="T13" fmla="*/ 0 h 54"/>
                    <a:gd name="T14" fmla="*/ 0 w 81"/>
                    <a:gd name="T15" fmla="*/ 0 h 54"/>
                    <a:gd name="T16" fmla="*/ 0 w 81"/>
                    <a:gd name="T17" fmla="*/ 0 h 54"/>
                    <a:gd name="T18" fmla="*/ 0 w 81"/>
                    <a:gd name="T19" fmla="*/ 0 h 54"/>
                    <a:gd name="T20" fmla="*/ 0 w 81"/>
                    <a:gd name="T21" fmla="*/ 0 h 54"/>
                    <a:gd name="T22" fmla="*/ 0 w 81"/>
                    <a:gd name="T23" fmla="*/ 0 h 5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81"/>
                    <a:gd name="T37" fmla="*/ 0 h 54"/>
                    <a:gd name="T38" fmla="*/ 81 w 81"/>
                    <a:gd name="T39" fmla="*/ 54 h 5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81" h="54">
                      <a:moveTo>
                        <a:pt x="0" y="0"/>
                      </a:moveTo>
                      <a:lnTo>
                        <a:pt x="16" y="2"/>
                      </a:lnTo>
                      <a:lnTo>
                        <a:pt x="31" y="9"/>
                      </a:lnTo>
                      <a:lnTo>
                        <a:pt x="51" y="21"/>
                      </a:lnTo>
                      <a:lnTo>
                        <a:pt x="55" y="24"/>
                      </a:lnTo>
                      <a:lnTo>
                        <a:pt x="67" y="38"/>
                      </a:lnTo>
                      <a:lnTo>
                        <a:pt x="81" y="54"/>
                      </a:lnTo>
                      <a:lnTo>
                        <a:pt x="73" y="32"/>
                      </a:lnTo>
                      <a:lnTo>
                        <a:pt x="61" y="21"/>
                      </a:lnTo>
                      <a:lnTo>
                        <a:pt x="48" y="11"/>
                      </a:lnTo>
                      <a:lnTo>
                        <a:pt x="31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" name="Freeform 38"/>
                <p:cNvSpPr>
                  <a:spLocks/>
                </p:cNvSpPr>
                <p:nvPr/>
              </p:nvSpPr>
              <p:spPr bwMode="auto">
                <a:xfrm>
                  <a:off x="5236" y="239"/>
                  <a:ext cx="7" cy="16"/>
                </a:xfrm>
                <a:custGeom>
                  <a:avLst/>
                  <a:gdLst>
                    <a:gd name="T0" fmla="*/ 0 w 24"/>
                    <a:gd name="T1" fmla="*/ 0 h 45"/>
                    <a:gd name="T2" fmla="*/ 0 w 24"/>
                    <a:gd name="T3" fmla="*/ 0 h 45"/>
                    <a:gd name="T4" fmla="*/ 0 w 24"/>
                    <a:gd name="T5" fmla="*/ 0 h 45"/>
                    <a:gd name="T6" fmla="*/ 0 w 24"/>
                    <a:gd name="T7" fmla="*/ 0 h 45"/>
                    <a:gd name="T8" fmla="*/ 0 w 24"/>
                    <a:gd name="T9" fmla="*/ 0 h 45"/>
                    <a:gd name="T10" fmla="*/ 0 w 24"/>
                    <a:gd name="T11" fmla="*/ 0 h 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45"/>
                    <a:gd name="T20" fmla="*/ 24 w 24"/>
                    <a:gd name="T21" fmla="*/ 45 h 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45">
                      <a:moveTo>
                        <a:pt x="24" y="0"/>
                      </a:moveTo>
                      <a:lnTo>
                        <a:pt x="3" y="9"/>
                      </a:lnTo>
                      <a:lnTo>
                        <a:pt x="0" y="15"/>
                      </a:lnTo>
                      <a:lnTo>
                        <a:pt x="0" y="30"/>
                      </a:lnTo>
                      <a:lnTo>
                        <a:pt x="0" y="45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" name="Freeform 39"/>
                <p:cNvSpPr>
                  <a:spLocks/>
                </p:cNvSpPr>
                <p:nvPr/>
              </p:nvSpPr>
              <p:spPr bwMode="auto">
                <a:xfrm>
                  <a:off x="5277" y="229"/>
                  <a:ext cx="21" cy="60"/>
                </a:xfrm>
                <a:custGeom>
                  <a:avLst/>
                  <a:gdLst>
                    <a:gd name="T0" fmla="*/ 0 w 70"/>
                    <a:gd name="T1" fmla="*/ 0 h 174"/>
                    <a:gd name="T2" fmla="*/ 0 w 70"/>
                    <a:gd name="T3" fmla="*/ 0 h 174"/>
                    <a:gd name="T4" fmla="*/ 0 w 70"/>
                    <a:gd name="T5" fmla="*/ 0 h 174"/>
                    <a:gd name="T6" fmla="*/ 0 w 70"/>
                    <a:gd name="T7" fmla="*/ 0 h 174"/>
                    <a:gd name="T8" fmla="*/ 0 w 70"/>
                    <a:gd name="T9" fmla="*/ 0 h 174"/>
                    <a:gd name="T10" fmla="*/ 0 w 70"/>
                    <a:gd name="T11" fmla="*/ 0 h 174"/>
                    <a:gd name="T12" fmla="*/ 0 w 70"/>
                    <a:gd name="T13" fmla="*/ 0 h 174"/>
                    <a:gd name="T14" fmla="*/ 0 w 70"/>
                    <a:gd name="T15" fmla="*/ 0 h 174"/>
                    <a:gd name="T16" fmla="*/ 0 w 70"/>
                    <a:gd name="T17" fmla="*/ 0 h 174"/>
                    <a:gd name="T18" fmla="*/ 0 w 70"/>
                    <a:gd name="T19" fmla="*/ 0 h 174"/>
                    <a:gd name="T20" fmla="*/ 0 w 70"/>
                    <a:gd name="T21" fmla="*/ 0 h 174"/>
                    <a:gd name="T22" fmla="*/ 0 w 70"/>
                    <a:gd name="T23" fmla="*/ 0 h 174"/>
                    <a:gd name="T24" fmla="*/ 0 w 70"/>
                    <a:gd name="T25" fmla="*/ 0 h 174"/>
                    <a:gd name="T26" fmla="*/ 0 w 70"/>
                    <a:gd name="T27" fmla="*/ 0 h 174"/>
                    <a:gd name="T28" fmla="*/ 0 w 70"/>
                    <a:gd name="T29" fmla="*/ 0 h 174"/>
                    <a:gd name="T30" fmla="*/ 0 w 70"/>
                    <a:gd name="T31" fmla="*/ 0 h 174"/>
                    <a:gd name="T32" fmla="*/ 0 w 70"/>
                    <a:gd name="T33" fmla="*/ 0 h 174"/>
                    <a:gd name="T34" fmla="*/ 0 w 70"/>
                    <a:gd name="T35" fmla="*/ 0 h 174"/>
                    <a:gd name="T36" fmla="*/ 0 w 70"/>
                    <a:gd name="T37" fmla="*/ 0 h 174"/>
                    <a:gd name="T38" fmla="*/ 0 w 70"/>
                    <a:gd name="T39" fmla="*/ 0 h 17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70"/>
                    <a:gd name="T61" fmla="*/ 0 h 174"/>
                    <a:gd name="T62" fmla="*/ 70 w 70"/>
                    <a:gd name="T63" fmla="*/ 174 h 174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70" h="174">
                      <a:moveTo>
                        <a:pt x="24" y="0"/>
                      </a:moveTo>
                      <a:lnTo>
                        <a:pt x="22" y="23"/>
                      </a:lnTo>
                      <a:lnTo>
                        <a:pt x="10" y="24"/>
                      </a:lnTo>
                      <a:lnTo>
                        <a:pt x="1" y="15"/>
                      </a:lnTo>
                      <a:lnTo>
                        <a:pt x="0" y="35"/>
                      </a:lnTo>
                      <a:lnTo>
                        <a:pt x="15" y="54"/>
                      </a:lnTo>
                      <a:lnTo>
                        <a:pt x="16" y="71"/>
                      </a:lnTo>
                      <a:lnTo>
                        <a:pt x="1" y="59"/>
                      </a:lnTo>
                      <a:lnTo>
                        <a:pt x="10" y="89"/>
                      </a:lnTo>
                      <a:lnTo>
                        <a:pt x="21" y="119"/>
                      </a:lnTo>
                      <a:lnTo>
                        <a:pt x="21" y="135"/>
                      </a:lnTo>
                      <a:lnTo>
                        <a:pt x="42" y="131"/>
                      </a:lnTo>
                      <a:lnTo>
                        <a:pt x="67" y="174"/>
                      </a:lnTo>
                      <a:lnTo>
                        <a:pt x="64" y="156"/>
                      </a:lnTo>
                      <a:lnTo>
                        <a:pt x="67" y="131"/>
                      </a:lnTo>
                      <a:lnTo>
                        <a:pt x="70" y="113"/>
                      </a:lnTo>
                      <a:lnTo>
                        <a:pt x="55" y="111"/>
                      </a:lnTo>
                      <a:lnTo>
                        <a:pt x="49" y="102"/>
                      </a:lnTo>
                      <a:lnTo>
                        <a:pt x="63" y="56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" name="Freeform 40"/>
                <p:cNvSpPr>
                  <a:spLocks/>
                </p:cNvSpPr>
                <p:nvPr/>
              </p:nvSpPr>
              <p:spPr bwMode="auto">
                <a:xfrm>
                  <a:off x="5291" y="290"/>
                  <a:ext cx="23" cy="42"/>
                </a:xfrm>
                <a:custGeom>
                  <a:avLst/>
                  <a:gdLst>
                    <a:gd name="T0" fmla="*/ 0 w 72"/>
                    <a:gd name="T1" fmla="*/ 0 h 123"/>
                    <a:gd name="T2" fmla="*/ 0 w 72"/>
                    <a:gd name="T3" fmla="*/ 0 h 123"/>
                    <a:gd name="T4" fmla="*/ 0 w 72"/>
                    <a:gd name="T5" fmla="*/ 0 h 123"/>
                    <a:gd name="T6" fmla="*/ 0 w 72"/>
                    <a:gd name="T7" fmla="*/ 0 h 123"/>
                    <a:gd name="T8" fmla="*/ 0 w 72"/>
                    <a:gd name="T9" fmla="*/ 0 h 123"/>
                    <a:gd name="T10" fmla="*/ 0 w 72"/>
                    <a:gd name="T11" fmla="*/ 0 h 123"/>
                    <a:gd name="T12" fmla="*/ 0 w 72"/>
                    <a:gd name="T13" fmla="*/ 0 h 123"/>
                    <a:gd name="T14" fmla="*/ 0 w 72"/>
                    <a:gd name="T15" fmla="*/ 0 h 123"/>
                    <a:gd name="T16" fmla="*/ 0 w 72"/>
                    <a:gd name="T17" fmla="*/ 0 h 1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123"/>
                    <a:gd name="T29" fmla="*/ 72 w 72"/>
                    <a:gd name="T30" fmla="*/ 123 h 1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123">
                      <a:moveTo>
                        <a:pt x="24" y="0"/>
                      </a:moveTo>
                      <a:lnTo>
                        <a:pt x="32" y="16"/>
                      </a:lnTo>
                      <a:lnTo>
                        <a:pt x="21" y="45"/>
                      </a:lnTo>
                      <a:lnTo>
                        <a:pt x="33" y="87"/>
                      </a:lnTo>
                      <a:lnTo>
                        <a:pt x="72" y="123"/>
                      </a:lnTo>
                      <a:lnTo>
                        <a:pt x="29" y="76"/>
                      </a:lnTo>
                      <a:lnTo>
                        <a:pt x="18" y="60"/>
                      </a:lnTo>
                      <a:lnTo>
                        <a:pt x="0" y="6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" name="Freeform 41"/>
                <p:cNvSpPr>
                  <a:spLocks/>
                </p:cNvSpPr>
                <p:nvPr/>
              </p:nvSpPr>
              <p:spPr bwMode="auto">
                <a:xfrm>
                  <a:off x="5347" y="7"/>
                  <a:ext cx="79" cy="101"/>
                </a:xfrm>
                <a:custGeom>
                  <a:avLst/>
                  <a:gdLst>
                    <a:gd name="T0" fmla="*/ 0 w 171"/>
                    <a:gd name="T1" fmla="*/ 1 h 199"/>
                    <a:gd name="T2" fmla="*/ 0 w 171"/>
                    <a:gd name="T3" fmla="*/ 1 h 199"/>
                    <a:gd name="T4" fmla="*/ 0 w 171"/>
                    <a:gd name="T5" fmla="*/ 1 h 199"/>
                    <a:gd name="T6" fmla="*/ 0 w 171"/>
                    <a:gd name="T7" fmla="*/ 1 h 199"/>
                    <a:gd name="T8" fmla="*/ 0 w 171"/>
                    <a:gd name="T9" fmla="*/ 1 h 199"/>
                    <a:gd name="T10" fmla="*/ 0 w 171"/>
                    <a:gd name="T11" fmla="*/ 1 h 199"/>
                    <a:gd name="T12" fmla="*/ 0 w 171"/>
                    <a:gd name="T13" fmla="*/ 1 h 199"/>
                    <a:gd name="T14" fmla="*/ 0 w 171"/>
                    <a:gd name="T15" fmla="*/ 1 h 199"/>
                    <a:gd name="T16" fmla="*/ 0 w 171"/>
                    <a:gd name="T17" fmla="*/ 1 h 199"/>
                    <a:gd name="T18" fmla="*/ 0 w 171"/>
                    <a:gd name="T19" fmla="*/ 1 h 199"/>
                    <a:gd name="T20" fmla="*/ 0 w 171"/>
                    <a:gd name="T21" fmla="*/ 1 h 199"/>
                    <a:gd name="T22" fmla="*/ 0 w 171"/>
                    <a:gd name="T23" fmla="*/ 1 h 199"/>
                    <a:gd name="T24" fmla="*/ 0 w 171"/>
                    <a:gd name="T25" fmla="*/ 1 h 199"/>
                    <a:gd name="T26" fmla="*/ 0 w 171"/>
                    <a:gd name="T27" fmla="*/ 1 h 199"/>
                    <a:gd name="T28" fmla="*/ 0 w 171"/>
                    <a:gd name="T29" fmla="*/ 1 h 199"/>
                    <a:gd name="T30" fmla="*/ 0 w 171"/>
                    <a:gd name="T31" fmla="*/ 1 h 199"/>
                    <a:gd name="T32" fmla="*/ 0 w 171"/>
                    <a:gd name="T33" fmla="*/ 1 h 199"/>
                    <a:gd name="T34" fmla="*/ 0 w 171"/>
                    <a:gd name="T35" fmla="*/ 1 h 199"/>
                    <a:gd name="T36" fmla="*/ 0 w 171"/>
                    <a:gd name="T37" fmla="*/ 1 h 199"/>
                    <a:gd name="T38" fmla="*/ 0 w 171"/>
                    <a:gd name="T39" fmla="*/ 1 h 199"/>
                    <a:gd name="T40" fmla="*/ 0 w 171"/>
                    <a:gd name="T41" fmla="*/ 1 h 199"/>
                    <a:gd name="T42" fmla="*/ 0 w 171"/>
                    <a:gd name="T43" fmla="*/ 1 h 199"/>
                    <a:gd name="T44" fmla="*/ 0 w 171"/>
                    <a:gd name="T45" fmla="*/ 1 h 199"/>
                    <a:gd name="T46" fmla="*/ 0 w 171"/>
                    <a:gd name="T47" fmla="*/ 1 h 199"/>
                    <a:gd name="T48" fmla="*/ 0 w 171"/>
                    <a:gd name="T49" fmla="*/ 1 h 199"/>
                    <a:gd name="T50" fmla="*/ 0 w 171"/>
                    <a:gd name="T51" fmla="*/ 1 h 199"/>
                    <a:gd name="T52" fmla="*/ 0 w 171"/>
                    <a:gd name="T53" fmla="*/ 1 h 199"/>
                    <a:gd name="T54" fmla="*/ 0 w 171"/>
                    <a:gd name="T55" fmla="*/ 1 h 199"/>
                    <a:gd name="T56" fmla="*/ 0 w 171"/>
                    <a:gd name="T57" fmla="*/ 1 h 199"/>
                    <a:gd name="T58" fmla="*/ 0 w 171"/>
                    <a:gd name="T59" fmla="*/ 1 h 199"/>
                    <a:gd name="T60" fmla="*/ 0 w 171"/>
                    <a:gd name="T61" fmla="*/ 1 h 199"/>
                    <a:gd name="T62" fmla="*/ 0 w 171"/>
                    <a:gd name="T63" fmla="*/ 1 h 199"/>
                    <a:gd name="T64" fmla="*/ 0 w 171"/>
                    <a:gd name="T65" fmla="*/ 1 h 199"/>
                    <a:gd name="T66" fmla="*/ 0 w 171"/>
                    <a:gd name="T67" fmla="*/ 1 h 199"/>
                    <a:gd name="T68" fmla="*/ 0 w 171"/>
                    <a:gd name="T69" fmla="*/ 0 h 199"/>
                    <a:gd name="T70" fmla="*/ 0 w 171"/>
                    <a:gd name="T71" fmla="*/ 1 h 199"/>
                    <a:gd name="T72" fmla="*/ 0 w 171"/>
                    <a:gd name="T73" fmla="*/ 1 h 199"/>
                    <a:gd name="T74" fmla="*/ 0 w 171"/>
                    <a:gd name="T75" fmla="*/ 1 h 199"/>
                    <a:gd name="T76" fmla="*/ 0 w 171"/>
                    <a:gd name="T77" fmla="*/ 1 h 199"/>
                    <a:gd name="T78" fmla="*/ 0 w 171"/>
                    <a:gd name="T79" fmla="*/ 1 h 199"/>
                    <a:gd name="T80" fmla="*/ 0 w 171"/>
                    <a:gd name="T81" fmla="*/ 1 h 19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71"/>
                    <a:gd name="T124" fmla="*/ 0 h 199"/>
                    <a:gd name="T125" fmla="*/ 171 w 171"/>
                    <a:gd name="T126" fmla="*/ 199 h 19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71" h="199">
                      <a:moveTo>
                        <a:pt x="3" y="87"/>
                      </a:moveTo>
                      <a:lnTo>
                        <a:pt x="2" y="97"/>
                      </a:lnTo>
                      <a:lnTo>
                        <a:pt x="2" y="111"/>
                      </a:lnTo>
                      <a:lnTo>
                        <a:pt x="4" y="117"/>
                      </a:lnTo>
                      <a:lnTo>
                        <a:pt x="6" y="123"/>
                      </a:lnTo>
                      <a:lnTo>
                        <a:pt x="9" y="125"/>
                      </a:lnTo>
                      <a:lnTo>
                        <a:pt x="12" y="133"/>
                      </a:lnTo>
                      <a:lnTo>
                        <a:pt x="12" y="141"/>
                      </a:lnTo>
                      <a:lnTo>
                        <a:pt x="15" y="151"/>
                      </a:lnTo>
                      <a:lnTo>
                        <a:pt x="16" y="157"/>
                      </a:lnTo>
                      <a:lnTo>
                        <a:pt x="17" y="165"/>
                      </a:lnTo>
                      <a:lnTo>
                        <a:pt x="19" y="178"/>
                      </a:lnTo>
                      <a:lnTo>
                        <a:pt x="23" y="186"/>
                      </a:lnTo>
                      <a:lnTo>
                        <a:pt x="37" y="198"/>
                      </a:lnTo>
                      <a:lnTo>
                        <a:pt x="53" y="199"/>
                      </a:lnTo>
                      <a:lnTo>
                        <a:pt x="75" y="195"/>
                      </a:lnTo>
                      <a:lnTo>
                        <a:pt x="103" y="191"/>
                      </a:lnTo>
                      <a:lnTo>
                        <a:pt x="119" y="185"/>
                      </a:lnTo>
                      <a:lnTo>
                        <a:pt x="127" y="175"/>
                      </a:lnTo>
                      <a:lnTo>
                        <a:pt x="133" y="165"/>
                      </a:lnTo>
                      <a:lnTo>
                        <a:pt x="136" y="155"/>
                      </a:lnTo>
                      <a:lnTo>
                        <a:pt x="152" y="143"/>
                      </a:lnTo>
                      <a:lnTo>
                        <a:pt x="167" y="112"/>
                      </a:lnTo>
                      <a:lnTo>
                        <a:pt x="169" y="103"/>
                      </a:lnTo>
                      <a:lnTo>
                        <a:pt x="166" y="88"/>
                      </a:lnTo>
                      <a:lnTo>
                        <a:pt x="170" y="86"/>
                      </a:lnTo>
                      <a:lnTo>
                        <a:pt x="171" y="81"/>
                      </a:lnTo>
                      <a:lnTo>
                        <a:pt x="166" y="75"/>
                      </a:lnTo>
                      <a:lnTo>
                        <a:pt x="165" y="56"/>
                      </a:lnTo>
                      <a:lnTo>
                        <a:pt x="161" y="49"/>
                      </a:lnTo>
                      <a:lnTo>
                        <a:pt x="148" y="40"/>
                      </a:lnTo>
                      <a:lnTo>
                        <a:pt x="136" y="17"/>
                      </a:lnTo>
                      <a:lnTo>
                        <a:pt x="112" y="2"/>
                      </a:lnTo>
                      <a:lnTo>
                        <a:pt x="73" y="2"/>
                      </a:lnTo>
                      <a:lnTo>
                        <a:pt x="38" y="0"/>
                      </a:lnTo>
                      <a:lnTo>
                        <a:pt x="8" y="32"/>
                      </a:lnTo>
                      <a:lnTo>
                        <a:pt x="4" y="54"/>
                      </a:lnTo>
                      <a:lnTo>
                        <a:pt x="0" y="73"/>
                      </a:lnTo>
                      <a:lnTo>
                        <a:pt x="4" y="73"/>
                      </a:lnTo>
                      <a:lnTo>
                        <a:pt x="4" y="78"/>
                      </a:lnTo>
                      <a:lnTo>
                        <a:pt x="3" y="87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" name="Freeform 42"/>
                <p:cNvSpPr>
                  <a:spLocks/>
                </p:cNvSpPr>
                <p:nvPr/>
              </p:nvSpPr>
              <p:spPr bwMode="auto">
                <a:xfrm>
                  <a:off x="5347" y="0"/>
                  <a:ext cx="80" cy="105"/>
                </a:xfrm>
                <a:custGeom>
                  <a:avLst/>
                  <a:gdLst>
                    <a:gd name="T0" fmla="*/ 0 w 173"/>
                    <a:gd name="T1" fmla="*/ 1 h 206"/>
                    <a:gd name="T2" fmla="*/ 0 w 173"/>
                    <a:gd name="T3" fmla="*/ 1 h 206"/>
                    <a:gd name="T4" fmla="*/ 0 w 173"/>
                    <a:gd name="T5" fmla="*/ 0 h 206"/>
                    <a:gd name="T6" fmla="*/ 0 w 173"/>
                    <a:gd name="T7" fmla="*/ 1 h 206"/>
                    <a:gd name="T8" fmla="*/ 0 w 173"/>
                    <a:gd name="T9" fmla="*/ 1 h 206"/>
                    <a:gd name="T10" fmla="*/ 0 w 173"/>
                    <a:gd name="T11" fmla="*/ 1 h 206"/>
                    <a:gd name="T12" fmla="*/ 0 w 173"/>
                    <a:gd name="T13" fmla="*/ 1 h 206"/>
                    <a:gd name="T14" fmla="*/ 0 w 173"/>
                    <a:gd name="T15" fmla="*/ 1 h 206"/>
                    <a:gd name="T16" fmla="*/ 0 w 173"/>
                    <a:gd name="T17" fmla="*/ 1 h 206"/>
                    <a:gd name="T18" fmla="*/ 0 w 173"/>
                    <a:gd name="T19" fmla="*/ 1 h 206"/>
                    <a:gd name="T20" fmla="*/ 0 w 173"/>
                    <a:gd name="T21" fmla="*/ 1 h 206"/>
                    <a:gd name="T22" fmla="*/ 0 w 173"/>
                    <a:gd name="T23" fmla="*/ 1 h 206"/>
                    <a:gd name="T24" fmla="*/ 0 w 173"/>
                    <a:gd name="T25" fmla="*/ 1 h 206"/>
                    <a:gd name="T26" fmla="*/ 0 w 173"/>
                    <a:gd name="T27" fmla="*/ 1 h 206"/>
                    <a:gd name="T28" fmla="*/ 0 w 173"/>
                    <a:gd name="T29" fmla="*/ 1 h 206"/>
                    <a:gd name="T30" fmla="*/ 0 w 173"/>
                    <a:gd name="T31" fmla="*/ 1 h 206"/>
                    <a:gd name="T32" fmla="*/ 0 w 173"/>
                    <a:gd name="T33" fmla="*/ 1 h 206"/>
                    <a:gd name="T34" fmla="*/ 0 w 173"/>
                    <a:gd name="T35" fmla="*/ 1 h 206"/>
                    <a:gd name="T36" fmla="*/ 0 w 173"/>
                    <a:gd name="T37" fmla="*/ 1 h 206"/>
                    <a:gd name="T38" fmla="*/ 0 w 173"/>
                    <a:gd name="T39" fmla="*/ 1 h 206"/>
                    <a:gd name="T40" fmla="*/ 0 w 173"/>
                    <a:gd name="T41" fmla="*/ 1 h 206"/>
                    <a:gd name="T42" fmla="*/ 0 w 173"/>
                    <a:gd name="T43" fmla="*/ 1 h 206"/>
                    <a:gd name="T44" fmla="*/ 0 w 173"/>
                    <a:gd name="T45" fmla="*/ 1 h 206"/>
                    <a:gd name="T46" fmla="*/ 0 w 173"/>
                    <a:gd name="T47" fmla="*/ 1 h 206"/>
                    <a:gd name="T48" fmla="*/ 0 w 173"/>
                    <a:gd name="T49" fmla="*/ 1 h 206"/>
                    <a:gd name="T50" fmla="*/ 0 w 173"/>
                    <a:gd name="T51" fmla="*/ 1 h 206"/>
                    <a:gd name="T52" fmla="*/ 0 w 173"/>
                    <a:gd name="T53" fmla="*/ 1 h 206"/>
                    <a:gd name="T54" fmla="*/ 0 w 173"/>
                    <a:gd name="T55" fmla="*/ 1 h 206"/>
                    <a:gd name="T56" fmla="*/ 0 w 173"/>
                    <a:gd name="T57" fmla="*/ 1 h 206"/>
                    <a:gd name="T58" fmla="*/ 0 w 173"/>
                    <a:gd name="T59" fmla="*/ 1 h 206"/>
                    <a:gd name="T60" fmla="*/ 0 w 173"/>
                    <a:gd name="T61" fmla="*/ 1 h 206"/>
                    <a:gd name="T62" fmla="*/ 0 w 173"/>
                    <a:gd name="T63" fmla="*/ 1 h 206"/>
                    <a:gd name="T64" fmla="*/ 0 w 173"/>
                    <a:gd name="T65" fmla="*/ 1 h 206"/>
                    <a:gd name="T66" fmla="*/ 0 w 173"/>
                    <a:gd name="T67" fmla="*/ 1 h 206"/>
                    <a:gd name="T68" fmla="*/ 0 w 173"/>
                    <a:gd name="T69" fmla="*/ 1 h 20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73"/>
                    <a:gd name="T106" fmla="*/ 0 h 206"/>
                    <a:gd name="T107" fmla="*/ 173 w 173"/>
                    <a:gd name="T108" fmla="*/ 206 h 20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73" h="206">
                      <a:moveTo>
                        <a:pt x="5" y="65"/>
                      </a:moveTo>
                      <a:lnTo>
                        <a:pt x="2" y="55"/>
                      </a:lnTo>
                      <a:lnTo>
                        <a:pt x="7" y="46"/>
                      </a:lnTo>
                      <a:lnTo>
                        <a:pt x="17" y="25"/>
                      </a:lnTo>
                      <a:lnTo>
                        <a:pt x="32" y="13"/>
                      </a:lnTo>
                      <a:lnTo>
                        <a:pt x="47" y="0"/>
                      </a:lnTo>
                      <a:lnTo>
                        <a:pt x="119" y="3"/>
                      </a:lnTo>
                      <a:lnTo>
                        <a:pt x="146" y="15"/>
                      </a:lnTo>
                      <a:lnTo>
                        <a:pt x="167" y="33"/>
                      </a:lnTo>
                      <a:lnTo>
                        <a:pt x="172" y="52"/>
                      </a:lnTo>
                      <a:lnTo>
                        <a:pt x="173" y="64"/>
                      </a:lnTo>
                      <a:lnTo>
                        <a:pt x="173" y="76"/>
                      </a:lnTo>
                      <a:lnTo>
                        <a:pt x="170" y="82"/>
                      </a:lnTo>
                      <a:lnTo>
                        <a:pt x="171" y="92"/>
                      </a:lnTo>
                      <a:lnTo>
                        <a:pt x="170" y="96"/>
                      </a:lnTo>
                      <a:lnTo>
                        <a:pt x="170" y="102"/>
                      </a:lnTo>
                      <a:lnTo>
                        <a:pt x="170" y="113"/>
                      </a:lnTo>
                      <a:lnTo>
                        <a:pt x="168" y="120"/>
                      </a:lnTo>
                      <a:lnTo>
                        <a:pt x="158" y="142"/>
                      </a:lnTo>
                      <a:lnTo>
                        <a:pt x="151" y="155"/>
                      </a:lnTo>
                      <a:lnTo>
                        <a:pt x="138" y="164"/>
                      </a:lnTo>
                      <a:lnTo>
                        <a:pt x="136" y="165"/>
                      </a:lnTo>
                      <a:lnTo>
                        <a:pt x="131" y="179"/>
                      </a:lnTo>
                      <a:lnTo>
                        <a:pt x="120" y="194"/>
                      </a:lnTo>
                      <a:lnTo>
                        <a:pt x="94" y="203"/>
                      </a:lnTo>
                      <a:lnTo>
                        <a:pt x="80" y="206"/>
                      </a:lnTo>
                      <a:lnTo>
                        <a:pt x="65" y="203"/>
                      </a:lnTo>
                      <a:lnTo>
                        <a:pt x="71" y="198"/>
                      </a:lnTo>
                      <a:lnTo>
                        <a:pt x="76" y="189"/>
                      </a:lnTo>
                      <a:lnTo>
                        <a:pt x="68" y="181"/>
                      </a:lnTo>
                      <a:lnTo>
                        <a:pt x="62" y="180"/>
                      </a:lnTo>
                      <a:lnTo>
                        <a:pt x="56" y="178"/>
                      </a:lnTo>
                      <a:lnTo>
                        <a:pt x="48" y="178"/>
                      </a:lnTo>
                      <a:lnTo>
                        <a:pt x="50" y="175"/>
                      </a:lnTo>
                      <a:lnTo>
                        <a:pt x="57" y="175"/>
                      </a:lnTo>
                      <a:lnTo>
                        <a:pt x="65" y="174"/>
                      </a:lnTo>
                      <a:lnTo>
                        <a:pt x="63" y="169"/>
                      </a:lnTo>
                      <a:lnTo>
                        <a:pt x="59" y="168"/>
                      </a:lnTo>
                      <a:lnTo>
                        <a:pt x="56" y="166"/>
                      </a:lnTo>
                      <a:lnTo>
                        <a:pt x="59" y="160"/>
                      </a:lnTo>
                      <a:lnTo>
                        <a:pt x="61" y="148"/>
                      </a:lnTo>
                      <a:lnTo>
                        <a:pt x="63" y="148"/>
                      </a:lnTo>
                      <a:lnTo>
                        <a:pt x="64" y="143"/>
                      </a:lnTo>
                      <a:lnTo>
                        <a:pt x="61" y="141"/>
                      </a:lnTo>
                      <a:lnTo>
                        <a:pt x="58" y="141"/>
                      </a:lnTo>
                      <a:lnTo>
                        <a:pt x="55" y="143"/>
                      </a:lnTo>
                      <a:lnTo>
                        <a:pt x="53" y="141"/>
                      </a:lnTo>
                      <a:lnTo>
                        <a:pt x="55" y="133"/>
                      </a:lnTo>
                      <a:lnTo>
                        <a:pt x="59" y="134"/>
                      </a:lnTo>
                      <a:lnTo>
                        <a:pt x="59" y="131"/>
                      </a:lnTo>
                      <a:lnTo>
                        <a:pt x="56" y="127"/>
                      </a:lnTo>
                      <a:lnTo>
                        <a:pt x="63" y="92"/>
                      </a:lnTo>
                      <a:lnTo>
                        <a:pt x="67" y="86"/>
                      </a:lnTo>
                      <a:lnTo>
                        <a:pt x="65" y="84"/>
                      </a:lnTo>
                      <a:lnTo>
                        <a:pt x="71" y="76"/>
                      </a:lnTo>
                      <a:lnTo>
                        <a:pt x="116" y="70"/>
                      </a:lnTo>
                      <a:lnTo>
                        <a:pt x="127" y="27"/>
                      </a:lnTo>
                      <a:lnTo>
                        <a:pt x="74" y="15"/>
                      </a:lnTo>
                      <a:lnTo>
                        <a:pt x="31" y="19"/>
                      </a:lnTo>
                      <a:lnTo>
                        <a:pt x="19" y="43"/>
                      </a:lnTo>
                      <a:lnTo>
                        <a:pt x="15" y="58"/>
                      </a:lnTo>
                      <a:lnTo>
                        <a:pt x="14" y="58"/>
                      </a:lnTo>
                      <a:lnTo>
                        <a:pt x="17" y="64"/>
                      </a:lnTo>
                      <a:lnTo>
                        <a:pt x="14" y="79"/>
                      </a:lnTo>
                      <a:lnTo>
                        <a:pt x="10" y="81"/>
                      </a:lnTo>
                      <a:lnTo>
                        <a:pt x="11" y="85"/>
                      </a:lnTo>
                      <a:lnTo>
                        <a:pt x="4" y="98"/>
                      </a:lnTo>
                      <a:lnTo>
                        <a:pt x="5" y="88"/>
                      </a:lnTo>
                      <a:lnTo>
                        <a:pt x="4" y="84"/>
                      </a:lnTo>
                      <a:lnTo>
                        <a:pt x="0" y="83"/>
                      </a:lnTo>
                      <a:lnTo>
                        <a:pt x="5" y="65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" name="Freeform 43"/>
                <p:cNvSpPr>
                  <a:spLocks/>
                </p:cNvSpPr>
                <p:nvPr/>
              </p:nvSpPr>
              <p:spPr bwMode="auto">
                <a:xfrm>
                  <a:off x="5386" y="57"/>
                  <a:ext cx="17" cy="9"/>
                </a:xfrm>
                <a:custGeom>
                  <a:avLst/>
                  <a:gdLst>
                    <a:gd name="T0" fmla="*/ 0 w 58"/>
                    <a:gd name="T1" fmla="*/ 0 h 27"/>
                    <a:gd name="T2" fmla="*/ 0 w 58"/>
                    <a:gd name="T3" fmla="*/ 0 h 27"/>
                    <a:gd name="T4" fmla="*/ 0 w 58"/>
                    <a:gd name="T5" fmla="*/ 0 h 27"/>
                    <a:gd name="T6" fmla="*/ 0 w 58"/>
                    <a:gd name="T7" fmla="*/ 0 h 27"/>
                    <a:gd name="T8" fmla="*/ 0 w 58"/>
                    <a:gd name="T9" fmla="*/ 0 h 27"/>
                    <a:gd name="T10" fmla="*/ 0 w 58"/>
                    <a:gd name="T11" fmla="*/ 0 h 27"/>
                    <a:gd name="T12" fmla="*/ 0 w 58"/>
                    <a:gd name="T13" fmla="*/ 0 h 27"/>
                    <a:gd name="T14" fmla="*/ 0 w 58"/>
                    <a:gd name="T15" fmla="*/ 0 h 27"/>
                    <a:gd name="T16" fmla="*/ 0 w 58"/>
                    <a:gd name="T17" fmla="*/ 0 h 27"/>
                    <a:gd name="T18" fmla="*/ 0 w 58"/>
                    <a:gd name="T19" fmla="*/ 0 h 27"/>
                    <a:gd name="T20" fmla="*/ 0 w 58"/>
                    <a:gd name="T21" fmla="*/ 0 h 27"/>
                    <a:gd name="T22" fmla="*/ 0 w 58"/>
                    <a:gd name="T23" fmla="*/ 0 h 27"/>
                    <a:gd name="T24" fmla="*/ 0 w 58"/>
                    <a:gd name="T25" fmla="*/ 0 h 27"/>
                    <a:gd name="T26" fmla="*/ 0 w 58"/>
                    <a:gd name="T27" fmla="*/ 0 h 27"/>
                    <a:gd name="T28" fmla="*/ 0 w 58"/>
                    <a:gd name="T29" fmla="*/ 0 h 27"/>
                    <a:gd name="T30" fmla="*/ 0 w 58"/>
                    <a:gd name="T31" fmla="*/ 0 h 27"/>
                    <a:gd name="T32" fmla="*/ 0 w 58"/>
                    <a:gd name="T33" fmla="*/ 0 h 27"/>
                    <a:gd name="T34" fmla="*/ 0 w 58"/>
                    <a:gd name="T35" fmla="*/ 0 h 2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8"/>
                    <a:gd name="T55" fmla="*/ 0 h 27"/>
                    <a:gd name="T56" fmla="*/ 58 w 58"/>
                    <a:gd name="T57" fmla="*/ 27 h 2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8" h="27">
                      <a:moveTo>
                        <a:pt x="16" y="0"/>
                      </a:moveTo>
                      <a:lnTo>
                        <a:pt x="18" y="12"/>
                      </a:lnTo>
                      <a:lnTo>
                        <a:pt x="0" y="18"/>
                      </a:lnTo>
                      <a:lnTo>
                        <a:pt x="10" y="26"/>
                      </a:lnTo>
                      <a:lnTo>
                        <a:pt x="15" y="21"/>
                      </a:lnTo>
                      <a:lnTo>
                        <a:pt x="24" y="24"/>
                      </a:lnTo>
                      <a:lnTo>
                        <a:pt x="24" y="27"/>
                      </a:lnTo>
                      <a:lnTo>
                        <a:pt x="37" y="27"/>
                      </a:lnTo>
                      <a:lnTo>
                        <a:pt x="34" y="24"/>
                      </a:lnTo>
                      <a:lnTo>
                        <a:pt x="25" y="21"/>
                      </a:lnTo>
                      <a:lnTo>
                        <a:pt x="43" y="14"/>
                      </a:lnTo>
                      <a:lnTo>
                        <a:pt x="37" y="11"/>
                      </a:lnTo>
                      <a:lnTo>
                        <a:pt x="54" y="9"/>
                      </a:lnTo>
                      <a:lnTo>
                        <a:pt x="58" y="3"/>
                      </a:lnTo>
                      <a:lnTo>
                        <a:pt x="52" y="3"/>
                      </a:lnTo>
                      <a:lnTo>
                        <a:pt x="43" y="2"/>
                      </a:lnTo>
                      <a:lnTo>
                        <a:pt x="28" y="2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" name="Freeform 44"/>
                <p:cNvSpPr>
                  <a:spLocks/>
                </p:cNvSpPr>
                <p:nvPr/>
              </p:nvSpPr>
              <p:spPr bwMode="auto">
                <a:xfrm>
                  <a:off x="5385" y="43"/>
                  <a:ext cx="15" cy="6"/>
                </a:xfrm>
                <a:custGeom>
                  <a:avLst/>
                  <a:gdLst>
                    <a:gd name="T0" fmla="*/ 0 w 47"/>
                    <a:gd name="T1" fmla="*/ 0 h 17"/>
                    <a:gd name="T2" fmla="*/ 0 w 47"/>
                    <a:gd name="T3" fmla="*/ 0 h 17"/>
                    <a:gd name="T4" fmla="*/ 0 w 47"/>
                    <a:gd name="T5" fmla="*/ 0 h 17"/>
                    <a:gd name="T6" fmla="*/ 0 w 47"/>
                    <a:gd name="T7" fmla="*/ 0 h 17"/>
                    <a:gd name="T8" fmla="*/ 0 w 47"/>
                    <a:gd name="T9" fmla="*/ 0 h 17"/>
                    <a:gd name="T10" fmla="*/ 0 w 47"/>
                    <a:gd name="T11" fmla="*/ 0 h 17"/>
                    <a:gd name="T12" fmla="*/ 0 w 47"/>
                    <a:gd name="T13" fmla="*/ 0 h 17"/>
                    <a:gd name="T14" fmla="*/ 0 w 47"/>
                    <a:gd name="T15" fmla="*/ 0 h 17"/>
                    <a:gd name="T16" fmla="*/ 0 w 47"/>
                    <a:gd name="T17" fmla="*/ 0 h 17"/>
                    <a:gd name="T18" fmla="*/ 0 w 47"/>
                    <a:gd name="T19" fmla="*/ 0 h 17"/>
                    <a:gd name="T20" fmla="*/ 0 w 47"/>
                    <a:gd name="T21" fmla="*/ 0 h 17"/>
                    <a:gd name="T22" fmla="*/ 0 w 47"/>
                    <a:gd name="T23" fmla="*/ 0 h 17"/>
                    <a:gd name="T24" fmla="*/ 0 w 47"/>
                    <a:gd name="T25" fmla="*/ 0 h 17"/>
                    <a:gd name="T26" fmla="*/ 0 w 47"/>
                    <a:gd name="T27" fmla="*/ 0 h 17"/>
                    <a:gd name="T28" fmla="*/ 0 w 47"/>
                    <a:gd name="T29" fmla="*/ 0 h 17"/>
                    <a:gd name="T30" fmla="*/ 0 w 47"/>
                    <a:gd name="T31" fmla="*/ 0 h 17"/>
                    <a:gd name="T32" fmla="*/ 0 w 4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7"/>
                    <a:gd name="T52" fmla="*/ 0 h 17"/>
                    <a:gd name="T53" fmla="*/ 47 w 47"/>
                    <a:gd name="T54" fmla="*/ 17 h 1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7" h="17">
                      <a:moveTo>
                        <a:pt x="2" y="17"/>
                      </a:moveTo>
                      <a:lnTo>
                        <a:pt x="0" y="11"/>
                      </a:lnTo>
                      <a:lnTo>
                        <a:pt x="5" y="3"/>
                      </a:lnTo>
                      <a:lnTo>
                        <a:pt x="20" y="0"/>
                      </a:lnTo>
                      <a:lnTo>
                        <a:pt x="33" y="0"/>
                      </a:lnTo>
                      <a:lnTo>
                        <a:pt x="36" y="3"/>
                      </a:lnTo>
                      <a:lnTo>
                        <a:pt x="45" y="8"/>
                      </a:lnTo>
                      <a:lnTo>
                        <a:pt x="47" y="17"/>
                      </a:lnTo>
                      <a:lnTo>
                        <a:pt x="42" y="15"/>
                      </a:lnTo>
                      <a:lnTo>
                        <a:pt x="33" y="5"/>
                      </a:lnTo>
                      <a:lnTo>
                        <a:pt x="26" y="5"/>
                      </a:lnTo>
                      <a:lnTo>
                        <a:pt x="29" y="12"/>
                      </a:lnTo>
                      <a:lnTo>
                        <a:pt x="26" y="17"/>
                      </a:lnTo>
                      <a:lnTo>
                        <a:pt x="18" y="17"/>
                      </a:lnTo>
                      <a:lnTo>
                        <a:pt x="12" y="15"/>
                      </a:lnTo>
                      <a:lnTo>
                        <a:pt x="12" y="8"/>
                      </a:lnTo>
                      <a:lnTo>
                        <a:pt x="2" y="17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" name="Freeform 45"/>
                <p:cNvSpPr>
                  <a:spLocks/>
                </p:cNvSpPr>
                <p:nvPr/>
              </p:nvSpPr>
              <p:spPr bwMode="auto">
                <a:xfrm>
                  <a:off x="5387" y="45"/>
                  <a:ext cx="11" cy="6"/>
                </a:xfrm>
                <a:custGeom>
                  <a:avLst/>
                  <a:gdLst>
                    <a:gd name="T0" fmla="*/ 0 w 36"/>
                    <a:gd name="T1" fmla="*/ 0 h 18"/>
                    <a:gd name="T2" fmla="*/ 0 w 36"/>
                    <a:gd name="T3" fmla="*/ 0 h 18"/>
                    <a:gd name="T4" fmla="*/ 0 w 36"/>
                    <a:gd name="T5" fmla="*/ 0 h 18"/>
                    <a:gd name="T6" fmla="*/ 0 w 36"/>
                    <a:gd name="T7" fmla="*/ 0 h 18"/>
                    <a:gd name="T8" fmla="*/ 0 w 36"/>
                    <a:gd name="T9" fmla="*/ 0 h 18"/>
                    <a:gd name="T10" fmla="*/ 0 w 36"/>
                    <a:gd name="T11" fmla="*/ 0 h 18"/>
                    <a:gd name="T12" fmla="*/ 0 w 36"/>
                    <a:gd name="T13" fmla="*/ 0 h 18"/>
                    <a:gd name="T14" fmla="*/ 0 w 36"/>
                    <a:gd name="T15" fmla="*/ 0 h 18"/>
                    <a:gd name="T16" fmla="*/ 0 w 36"/>
                    <a:gd name="T17" fmla="*/ 0 h 18"/>
                    <a:gd name="T18" fmla="*/ 0 w 36"/>
                    <a:gd name="T19" fmla="*/ 0 h 18"/>
                    <a:gd name="T20" fmla="*/ 0 w 36"/>
                    <a:gd name="T21" fmla="*/ 0 h 18"/>
                    <a:gd name="T22" fmla="*/ 0 w 36"/>
                    <a:gd name="T23" fmla="*/ 0 h 1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6"/>
                    <a:gd name="T37" fmla="*/ 0 h 18"/>
                    <a:gd name="T38" fmla="*/ 36 w 36"/>
                    <a:gd name="T39" fmla="*/ 18 h 1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6" h="18">
                      <a:moveTo>
                        <a:pt x="0" y="12"/>
                      </a:moveTo>
                      <a:lnTo>
                        <a:pt x="7" y="18"/>
                      </a:lnTo>
                      <a:lnTo>
                        <a:pt x="16" y="18"/>
                      </a:lnTo>
                      <a:lnTo>
                        <a:pt x="31" y="15"/>
                      </a:lnTo>
                      <a:lnTo>
                        <a:pt x="36" y="12"/>
                      </a:lnTo>
                      <a:lnTo>
                        <a:pt x="25" y="0"/>
                      </a:lnTo>
                      <a:lnTo>
                        <a:pt x="22" y="1"/>
                      </a:lnTo>
                      <a:lnTo>
                        <a:pt x="24" y="9"/>
                      </a:lnTo>
                      <a:lnTo>
                        <a:pt x="21" y="13"/>
                      </a:lnTo>
                      <a:lnTo>
                        <a:pt x="9" y="10"/>
                      </a:lnTo>
                      <a:lnTo>
                        <a:pt x="9" y="4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" name="Freeform 46"/>
                <p:cNvSpPr>
                  <a:spLocks/>
                </p:cNvSpPr>
                <p:nvPr/>
              </p:nvSpPr>
              <p:spPr bwMode="auto">
                <a:xfrm>
                  <a:off x="5350" y="38"/>
                  <a:ext cx="19" cy="69"/>
                </a:xfrm>
                <a:custGeom>
                  <a:avLst/>
                  <a:gdLst>
                    <a:gd name="T0" fmla="*/ 0 w 64"/>
                    <a:gd name="T1" fmla="*/ 0 h 200"/>
                    <a:gd name="T2" fmla="*/ 0 w 64"/>
                    <a:gd name="T3" fmla="*/ 0 h 200"/>
                    <a:gd name="T4" fmla="*/ 0 w 64"/>
                    <a:gd name="T5" fmla="*/ 0 h 200"/>
                    <a:gd name="T6" fmla="*/ 0 w 64"/>
                    <a:gd name="T7" fmla="*/ 0 h 200"/>
                    <a:gd name="T8" fmla="*/ 0 w 64"/>
                    <a:gd name="T9" fmla="*/ 0 h 200"/>
                    <a:gd name="T10" fmla="*/ 0 w 64"/>
                    <a:gd name="T11" fmla="*/ 0 h 200"/>
                    <a:gd name="T12" fmla="*/ 0 w 64"/>
                    <a:gd name="T13" fmla="*/ 0 h 200"/>
                    <a:gd name="T14" fmla="*/ 0 w 64"/>
                    <a:gd name="T15" fmla="*/ 0 h 200"/>
                    <a:gd name="T16" fmla="*/ 0 w 64"/>
                    <a:gd name="T17" fmla="*/ 0 h 200"/>
                    <a:gd name="T18" fmla="*/ 0 w 64"/>
                    <a:gd name="T19" fmla="*/ 0 h 200"/>
                    <a:gd name="T20" fmla="*/ 0 w 64"/>
                    <a:gd name="T21" fmla="*/ 0 h 200"/>
                    <a:gd name="T22" fmla="*/ 0 w 64"/>
                    <a:gd name="T23" fmla="*/ 0 h 200"/>
                    <a:gd name="T24" fmla="*/ 0 w 64"/>
                    <a:gd name="T25" fmla="*/ 0 h 200"/>
                    <a:gd name="T26" fmla="*/ 0 w 64"/>
                    <a:gd name="T27" fmla="*/ 0 h 200"/>
                    <a:gd name="T28" fmla="*/ 0 w 64"/>
                    <a:gd name="T29" fmla="*/ 0 h 200"/>
                    <a:gd name="T30" fmla="*/ 0 w 64"/>
                    <a:gd name="T31" fmla="*/ 0 h 200"/>
                    <a:gd name="T32" fmla="*/ 0 w 64"/>
                    <a:gd name="T33" fmla="*/ 0 h 200"/>
                    <a:gd name="T34" fmla="*/ 0 w 64"/>
                    <a:gd name="T35" fmla="*/ 0 h 200"/>
                    <a:gd name="T36" fmla="*/ 0 w 64"/>
                    <a:gd name="T37" fmla="*/ 0 h 200"/>
                    <a:gd name="T38" fmla="*/ 0 w 64"/>
                    <a:gd name="T39" fmla="*/ 0 h 200"/>
                    <a:gd name="T40" fmla="*/ 0 w 64"/>
                    <a:gd name="T41" fmla="*/ 0 h 200"/>
                    <a:gd name="T42" fmla="*/ 0 w 64"/>
                    <a:gd name="T43" fmla="*/ 0 h 200"/>
                    <a:gd name="T44" fmla="*/ 0 w 64"/>
                    <a:gd name="T45" fmla="*/ 0 h 200"/>
                    <a:gd name="T46" fmla="*/ 0 w 64"/>
                    <a:gd name="T47" fmla="*/ 0 h 200"/>
                    <a:gd name="T48" fmla="*/ 0 w 64"/>
                    <a:gd name="T49" fmla="*/ 0 h 200"/>
                    <a:gd name="T50" fmla="*/ 0 w 64"/>
                    <a:gd name="T51" fmla="*/ 0 h 200"/>
                    <a:gd name="T52" fmla="*/ 0 w 64"/>
                    <a:gd name="T53" fmla="*/ 0 h 200"/>
                    <a:gd name="T54" fmla="*/ 0 w 64"/>
                    <a:gd name="T55" fmla="*/ 0 h 200"/>
                    <a:gd name="T56" fmla="*/ 0 w 64"/>
                    <a:gd name="T57" fmla="*/ 0 h 200"/>
                    <a:gd name="T58" fmla="*/ 0 w 64"/>
                    <a:gd name="T59" fmla="*/ 0 h 200"/>
                    <a:gd name="T60" fmla="*/ 0 w 64"/>
                    <a:gd name="T61" fmla="*/ 0 h 200"/>
                    <a:gd name="T62" fmla="*/ 0 w 64"/>
                    <a:gd name="T63" fmla="*/ 0 h 200"/>
                    <a:gd name="T64" fmla="*/ 0 w 64"/>
                    <a:gd name="T65" fmla="*/ 0 h 200"/>
                    <a:gd name="T66" fmla="*/ 0 w 64"/>
                    <a:gd name="T67" fmla="*/ 0 h 200"/>
                    <a:gd name="T68" fmla="*/ 0 w 64"/>
                    <a:gd name="T69" fmla="*/ 0 h 200"/>
                    <a:gd name="T70" fmla="*/ 0 w 64"/>
                    <a:gd name="T71" fmla="*/ 0 h 200"/>
                    <a:gd name="T72" fmla="*/ 0 w 64"/>
                    <a:gd name="T73" fmla="*/ 0 h 200"/>
                    <a:gd name="T74" fmla="*/ 0 w 64"/>
                    <a:gd name="T75" fmla="*/ 0 h 200"/>
                    <a:gd name="T76" fmla="*/ 0 w 64"/>
                    <a:gd name="T77" fmla="*/ 0 h 200"/>
                    <a:gd name="T78" fmla="*/ 0 w 64"/>
                    <a:gd name="T79" fmla="*/ 0 h 200"/>
                    <a:gd name="T80" fmla="*/ 0 w 64"/>
                    <a:gd name="T81" fmla="*/ 0 h 200"/>
                    <a:gd name="T82" fmla="*/ 0 w 64"/>
                    <a:gd name="T83" fmla="*/ 0 h 200"/>
                    <a:gd name="T84" fmla="*/ 0 w 64"/>
                    <a:gd name="T85" fmla="*/ 0 h 200"/>
                    <a:gd name="T86" fmla="*/ 0 w 64"/>
                    <a:gd name="T87" fmla="*/ 0 h 200"/>
                    <a:gd name="T88" fmla="*/ 0 w 64"/>
                    <a:gd name="T89" fmla="*/ 0 h 200"/>
                    <a:gd name="T90" fmla="*/ 0 w 64"/>
                    <a:gd name="T91" fmla="*/ 0 h 200"/>
                    <a:gd name="T92" fmla="*/ 0 w 64"/>
                    <a:gd name="T93" fmla="*/ 0 h 20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64"/>
                    <a:gd name="T142" fmla="*/ 0 h 200"/>
                    <a:gd name="T143" fmla="*/ 64 w 64"/>
                    <a:gd name="T144" fmla="*/ 200 h 200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64" h="200">
                      <a:moveTo>
                        <a:pt x="33" y="0"/>
                      </a:moveTo>
                      <a:lnTo>
                        <a:pt x="19" y="2"/>
                      </a:lnTo>
                      <a:lnTo>
                        <a:pt x="13" y="8"/>
                      </a:lnTo>
                      <a:lnTo>
                        <a:pt x="12" y="12"/>
                      </a:lnTo>
                      <a:lnTo>
                        <a:pt x="12" y="18"/>
                      </a:lnTo>
                      <a:lnTo>
                        <a:pt x="7" y="33"/>
                      </a:lnTo>
                      <a:lnTo>
                        <a:pt x="3" y="45"/>
                      </a:lnTo>
                      <a:lnTo>
                        <a:pt x="3" y="56"/>
                      </a:lnTo>
                      <a:lnTo>
                        <a:pt x="0" y="60"/>
                      </a:lnTo>
                      <a:lnTo>
                        <a:pt x="0" y="65"/>
                      </a:lnTo>
                      <a:lnTo>
                        <a:pt x="4" y="66"/>
                      </a:lnTo>
                      <a:lnTo>
                        <a:pt x="4" y="86"/>
                      </a:lnTo>
                      <a:lnTo>
                        <a:pt x="13" y="99"/>
                      </a:lnTo>
                      <a:lnTo>
                        <a:pt x="12" y="117"/>
                      </a:lnTo>
                      <a:lnTo>
                        <a:pt x="18" y="134"/>
                      </a:lnTo>
                      <a:lnTo>
                        <a:pt x="19" y="147"/>
                      </a:lnTo>
                      <a:lnTo>
                        <a:pt x="21" y="164"/>
                      </a:lnTo>
                      <a:lnTo>
                        <a:pt x="25" y="179"/>
                      </a:lnTo>
                      <a:lnTo>
                        <a:pt x="48" y="198"/>
                      </a:lnTo>
                      <a:lnTo>
                        <a:pt x="64" y="200"/>
                      </a:lnTo>
                      <a:lnTo>
                        <a:pt x="37" y="179"/>
                      </a:lnTo>
                      <a:lnTo>
                        <a:pt x="34" y="164"/>
                      </a:lnTo>
                      <a:lnTo>
                        <a:pt x="31" y="152"/>
                      </a:lnTo>
                      <a:lnTo>
                        <a:pt x="34" y="149"/>
                      </a:lnTo>
                      <a:lnTo>
                        <a:pt x="37" y="143"/>
                      </a:lnTo>
                      <a:lnTo>
                        <a:pt x="31" y="141"/>
                      </a:lnTo>
                      <a:lnTo>
                        <a:pt x="24" y="134"/>
                      </a:lnTo>
                      <a:lnTo>
                        <a:pt x="24" y="125"/>
                      </a:lnTo>
                      <a:lnTo>
                        <a:pt x="25" y="120"/>
                      </a:lnTo>
                      <a:lnTo>
                        <a:pt x="28" y="110"/>
                      </a:lnTo>
                      <a:lnTo>
                        <a:pt x="28" y="105"/>
                      </a:lnTo>
                      <a:lnTo>
                        <a:pt x="24" y="101"/>
                      </a:lnTo>
                      <a:lnTo>
                        <a:pt x="25" y="86"/>
                      </a:lnTo>
                      <a:lnTo>
                        <a:pt x="27" y="72"/>
                      </a:lnTo>
                      <a:lnTo>
                        <a:pt x="34" y="65"/>
                      </a:lnTo>
                      <a:lnTo>
                        <a:pt x="36" y="62"/>
                      </a:lnTo>
                      <a:lnTo>
                        <a:pt x="39" y="53"/>
                      </a:lnTo>
                      <a:lnTo>
                        <a:pt x="39" y="50"/>
                      </a:lnTo>
                      <a:lnTo>
                        <a:pt x="45" y="39"/>
                      </a:lnTo>
                      <a:lnTo>
                        <a:pt x="48" y="32"/>
                      </a:lnTo>
                      <a:lnTo>
                        <a:pt x="39" y="30"/>
                      </a:lnTo>
                      <a:lnTo>
                        <a:pt x="33" y="26"/>
                      </a:lnTo>
                      <a:lnTo>
                        <a:pt x="25" y="20"/>
                      </a:lnTo>
                      <a:lnTo>
                        <a:pt x="24" y="15"/>
                      </a:lnTo>
                      <a:lnTo>
                        <a:pt x="21" y="12"/>
                      </a:lnTo>
                      <a:lnTo>
                        <a:pt x="21" y="9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" name="Freeform 47"/>
                <p:cNvSpPr>
                  <a:spLocks/>
                </p:cNvSpPr>
                <p:nvPr/>
              </p:nvSpPr>
              <p:spPr bwMode="auto">
                <a:xfrm>
                  <a:off x="5360" y="62"/>
                  <a:ext cx="9" cy="12"/>
                </a:xfrm>
                <a:custGeom>
                  <a:avLst/>
                  <a:gdLst>
                    <a:gd name="T0" fmla="*/ 0 w 29"/>
                    <a:gd name="T1" fmla="*/ 0 h 37"/>
                    <a:gd name="T2" fmla="*/ 0 w 29"/>
                    <a:gd name="T3" fmla="*/ 0 h 37"/>
                    <a:gd name="T4" fmla="*/ 0 w 29"/>
                    <a:gd name="T5" fmla="*/ 0 h 37"/>
                    <a:gd name="T6" fmla="*/ 0 w 29"/>
                    <a:gd name="T7" fmla="*/ 0 h 37"/>
                    <a:gd name="T8" fmla="*/ 0 w 29"/>
                    <a:gd name="T9" fmla="*/ 0 h 37"/>
                    <a:gd name="T10" fmla="*/ 0 w 29"/>
                    <a:gd name="T11" fmla="*/ 0 h 37"/>
                    <a:gd name="T12" fmla="*/ 0 w 29"/>
                    <a:gd name="T13" fmla="*/ 0 h 37"/>
                    <a:gd name="T14" fmla="*/ 0 w 29"/>
                    <a:gd name="T15" fmla="*/ 0 h 37"/>
                    <a:gd name="T16" fmla="*/ 0 w 29"/>
                    <a:gd name="T17" fmla="*/ 0 h 37"/>
                    <a:gd name="T18" fmla="*/ 0 w 29"/>
                    <a:gd name="T19" fmla="*/ 0 h 37"/>
                    <a:gd name="T20" fmla="*/ 0 w 29"/>
                    <a:gd name="T21" fmla="*/ 0 h 37"/>
                    <a:gd name="T22" fmla="*/ 0 w 29"/>
                    <a:gd name="T23" fmla="*/ 0 h 37"/>
                    <a:gd name="T24" fmla="*/ 0 w 29"/>
                    <a:gd name="T25" fmla="*/ 0 h 37"/>
                    <a:gd name="T26" fmla="*/ 0 w 29"/>
                    <a:gd name="T27" fmla="*/ 0 h 37"/>
                    <a:gd name="T28" fmla="*/ 0 w 29"/>
                    <a:gd name="T29" fmla="*/ 0 h 37"/>
                    <a:gd name="T30" fmla="*/ 0 w 29"/>
                    <a:gd name="T31" fmla="*/ 0 h 37"/>
                    <a:gd name="T32" fmla="*/ 0 w 29"/>
                    <a:gd name="T33" fmla="*/ 0 h 37"/>
                    <a:gd name="T34" fmla="*/ 0 w 29"/>
                    <a:gd name="T35" fmla="*/ 0 h 3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29"/>
                    <a:gd name="T55" fmla="*/ 0 h 37"/>
                    <a:gd name="T56" fmla="*/ 29 w 29"/>
                    <a:gd name="T57" fmla="*/ 37 h 3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29" h="37">
                      <a:moveTo>
                        <a:pt x="23" y="15"/>
                      </a:moveTo>
                      <a:lnTo>
                        <a:pt x="29" y="15"/>
                      </a:lnTo>
                      <a:lnTo>
                        <a:pt x="29" y="4"/>
                      </a:lnTo>
                      <a:lnTo>
                        <a:pt x="26" y="0"/>
                      </a:lnTo>
                      <a:lnTo>
                        <a:pt x="20" y="10"/>
                      </a:lnTo>
                      <a:lnTo>
                        <a:pt x="9" y="9"/>
                      </a:lnTo>
                      <a:lnTo>
                        <a:pt x="2" y="6"/>
                      </a:lnTo>
                      <a:lnTo>
                        <a:pt x="0" y="9"/>
                      </a:lnTo>
                      <a:lnTo>
                        <a:pt x="2" y="18"/>
                      </a:lnTo>
                      <a:lnTo>
                        <a:pt x="6" y="21"/>
                      </a:lnTo>
                      <a:lnTo>
                        <a:pt x="3" y="27"/>
                      </a:lnTo>
                      <a:lnTo>
                        <a:pt x="3" y="37"/>
                      </a:lnTo>
                      <a:lnTo>
                        <a:pt x="6" y="37"/>
                      </a:lnTo>
                      <a:lnTo>
                        <a:pt x="8" y="28"/>
                      </a:lnTo>
                      <a:lnTo>
                        <a:pt x="14" y="27"/>
                      </a:lnTo>
                      <a:lnTo>
                        <a:pt x="14" y="21"/>
                      </a:lnTo>
                      <a:lnTo>
                        <a:pt x="15" y="15"/>
                      </a:lnTo>
                      <a:lnTo>
                        <a:pt x="23" y="15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" name="Freeform 48"/>
                <p:cNvSpPr>
                  <a:spLocks/>
                </p:cNvSpPr>
                <p:nvPr/>
              </p:nvSpPr>
              <p:spPr bwMode="auto">
                <a:xfrm>
                  <a:off x="5364" y="46"/>
                  <a:ext cx="6" cy="7"/>
                </a:xfrm>
                <a:custGeom>
                  <a:avLst/>
                  <a:gdLst>
                    <a:gd name="T0" fmla="*/ 0 w 17"/>
                    <a:gd name="T1" fmla="*/ 0 h 22"/>
                    <a:gd name="T2" fmla="*/ 0 w 17"/>
                    <a:gd name="T3" fmla="*/ 0 h 22"/>
                    <a:gd name="T4" fmla="*/ 0 w 17"/>
                    <a:gd name="T5" fmla="*/ 0 h 22"/>
                    <a:gd name="T6" fmla="*/ 0 w 17"/>
                    <a:gd name="T7" fmla="*/ 0 h 22"/>
                    <a:gd name="T8" fmla="*/ 0 w 17"/>
                    <a:gd name="T9" fmla="*/ 0 h 22"/>
                    <a:gd name="T10" fmla="*/ 0 w 17"/>
                    <a:gd name="T11" fmla="*/ 0 h 22"/>
                    <a:gd name="T12" fmla="*/ 0 w 17"/>
                    <a:gd name="T13" fmla="*/ 0 h 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"/>
                    <a:gd name="T22" fmla="*/ 0 h 22"/>
                    <a:gd name="T23" fmla="*/ 17 w 17"/>
                    <a:gd name="T24" fmla="*/ 22 h 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" h="22">
                      <a:moveTo>
                        <a:pt x="14" y="0"/>
                      </a:moveTo>
                      <a:lnTo>
                        <a:pt x="17" y="9"/>
                      </a:lnTo>
                      <a:lnTo>
                        <a:pt x="6" y="13"/>
                      </a:lnTo>
                      <a:lnTo>
                        <a:pt x="6" y="21"/>
                      </a:lnTo>
                      <a:lnTo>
                        <a:pt x="0" y="22"/>
                      </a:lnTo>
                      <a:lnTo>
                        <a:pt x="3" y="9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" name="Freeform 49"/>
                <p:cNvSpPr>
                  <a:spLocks/>
                </p:cNvSpPr>
                <p:nvPr/>
              </p:nvSpPr>
              <p:spPr bwMode="auto">
                <a:xfrm>
                  <a:off x="5360" y="35"/>
                  <a:ext cx="9" cy="5"/>
                </a:xfrm>
                <a:custGeom>
                  <a:avLst/>
                  <a:gdLst>
                    <a:gd name="T0" fmla="*/ 0 w 31"/>
                    <a:gd name="T1" fmla="*/ 0 h 14"/>
                    <a:gd name="T2" fmla="*/ 0 w 31"/>
                    <a:gd name="T3" fmla="*/ 0 h 14"/>
                    <a:gd name="T4" fmla="*/ 0 w 31"/>
                    <a:gd name="T5" fmla="*/ 0 h 14"/>
                    <a:gd name="T6" fmla="*/ 0 w 31"/>
                    <a:gd name="T7" fmla="*/ 0 h 14"/>
                    <a:gd name="T8" fmla="*/ 0 w 31"/>
                    <a:gd name="T9" fmla="*/ 0 h 14"/>
                    <a:gd name="T10" fmla="*/ 0 w 31"/>
                    <a:gd name="T11" fmla="*/ 0 h 14"/>
                    <a:gd name="T12" fmla="*/ 0 w 31"/>
                    <a:gd name="T13" fmla="*/ 0 h 14"/>
                    <a:gd name="T14" fmla="*/ 0 w 31"/>
                    <a:gd name="T15" fmla="*/ 0 h 14"/>
                    <a:gd name="T16" fmla="*/ 0 w 31"/>
                    <a:gd name="T17" fmla="*/ 0 h 14"/>
                    <a:gd name="T18" fmla="*/ 0 w 31"/>
                    <a:gd name="T19" fmla="*/ 0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14"/>
                    <a:gd name="T32" fmla="*/ 31 w 31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14">
                      <a:moveTo>
                        <a:pt x="0" y="5"/>
                      </a:moveTo>
                      <a:lnTo>
                        <a:pt x="10" y="5"/>
                      </a:lnTo>
                      <a:lnTo>
                        <a:pt x="16" y="9"/>
                      </a:lnTo>
                      <a:lnTo>
                        <a:pt x="12" y="11"/>
                      </a:lnTo>
                      <a:lnTo>
                        <a:pt x="24" y="14"/>
                      </a:lnTo>
                      <a:lnTo>
                        <a:pt x="31" y="6"/>
                      </a:lnTo>
                      <a:lnTo>
                        <a:pt x="24" y="5"/>
                      </a:lnTo>
                      <a:lnTo>
                        <a:pt x="19" y="5"/>
                      </a:lnTo>
                      <a:lnTo>
                        <a:pt x="15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" name="Freeform 50"/>
                <p:cNvSpPr>
                  <a:spLocks/>
                </p:cNvSpPr>
                <p:nvPr/>
              </p:nvSpPr>
              <p:spPr bwMode="auto">
                <a:xfrm>
                  <a:off x="5371" y="44"/>
                  <a:ext cx="2" cy="15"/>
                </a:xfrm>
                <a:custGeom>
                  <a:avLst/>
                  <a:gdLst>
                    <a:gd name="T0" fmla="*/ 0 w 5"/>
                    <a:gd name="T1" fmla="*/ 0 h 41"/>
                    <a:gd name="T2" fmla="*/ 0 w 5"/>
                    <a:gd name="T3" fmla="*/ 0 h 41"/>
                    <a:gd name="T4" fmla="*/ 0 w 5"/>
                    <a:gd name="T5" fmla="*/ 0 h 41"/>
                    <a:gd name="T6" fmla="*/ 0 w 5"/>
                    <a:gd name="T7" fmla="*/ 0 h 41"/>
                    <a:gd name="T8" fmla="*/ 0 w 5"/>
                    <a:gd name="T9" fmla="*/ 0 h 41"/>
                    <a:gd name="T10" fmla="*/ 0 w 5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41"/>
                    <a:gd name="T20" fmla="*/ 5 w 5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41">
                      <a:moveTo>
                        <a:pt x="2" y="0"/>
                      </a:moveTo>
                      <a:lnTo>
                        <a:pt x="5" y="11"/>
                      </a:lnTo>
                      <a:lnTo>
                        <a:pt x="5" y="30"/>
                      </a:lnTo>
                      <a:lnTo>
                        <a:pt x="0" y="41"/>
                      </a:lnTo>
                      <a:lnTo>
                        <a:pt x="2" y="2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" name="Freeform 51"/>
                <p:cNvSpPr>
                  <a:spLocks/>
                </p:cNvSpPr>
                <p:nvPr/>
              </p:nvSpPr>
              <p:spPr bwMode="auto">
                <a:xfrm>
                  <a:off x="5358" y="39"/>
                  <a:ext cx="14" cy="6"/>
                </a:xfrm>
                <a:custGeom>
                  <a:avLst/>
                  <a:gdLst>
                    <a:gd name="T0" fmla="*/ 0 w 46"/>
                    <a:gd name="T1" fmla="*/ 0 h 18"/>
                    <a:gd name="T2" fmla="*/ 0 w 46"/>
                    <a:gd name="T3" fmla="*/ 0 h 18"/>
                    <a:gd name="T4" fmla="*/ 0 w 46"/>
                    <a:gd name="T5" fmla="*/ 0 h 18"/>
                    <a:gd name="T6" fmla="*/ 0 w 46"/>
                    <a:gd name="T7" fmla="*/ 0 h 18"/>
                    <a:gd name="T8" fmla="*/ 0 w 46"/>
                    <a:gd name="T9" fmla="*/ 0 h 18"/>
                    <a:gd name="T10" fmla="*/ 0 w 46"/>
                    <a:gd name="T11" fmla="*/ 0 h 18"/>
                    <a:gd name="T12" fmla="*/ 0 w 46"/>
                    <a:gd name="T13" fmla="*/ 0 h 18"/>
                    <a:gd name="T14" fmla="*/ 0 w 46"/>
                    <a:gd name="T15" fmla="*/ 0 h 18"/>
                    <a:gd name="T16" fmla="*/ 0 w 46"/>
                    <a:gd name="T17" fmla="*/ 0 h 18"/>
                    <a:gd name="T18" fmla="*/ 0 w 46"/>
                    <a:gd name="T19" fmla="*/ 0 h 18"/>
                    <a:gd name="T20" fmla="*/ 0 w 46"/>
                    <a:gd name="T21" fmla="*/ 0 h 18"/>
                    <a:gd name="T22" fmla="*/ 0 w 46"/>
                    <a:gd name="T23" fmla="*/ 0 h 18"/>
                    <a:gd name="T24" fmla="*/ 0 w 46"/>
                    <a:gd name="T25" fmla="*/ 0 h 18"/>
                    <a:gd name="T26" fmla="*/ 0 w 46"/>
                    <a:gd name="T27" fmla="*/ 0 h 18"/>
                    <a:gd name="T28" fmla="*/ 0 w 46"/>
                    <a:gd name="T29" fmla="*/ 0 h 18"/>
                    <a:gd name="T30" fmla="*/ 0 w 46"/>
                    <a:gd name="T31" fmla="*/ 0 h 18"/>
                    <a:gd name="T32" fmla="*/ 0 w 46"/>
                    <a:gd name="T33" fmla="*/ 0 h 18"/>
                    <a:gd name="T34" fmla="*/ 0 w 46"/>
                    <a:gd name="T35" fmla="*/ 0 h 18"/>
                    <a:gd name="T36" fmla="*/ 0 w 46"/>
                    <a:gd name="T37" fmla="*/ 0 h 1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46"/>
                    <a:gd name="T58" fmla="*/ 0 h 18"/>
                    <a:gd name="T59" fmla="*/ 46 w 46"/>
                    <a:gd name="T60" fmla="*/ 18 h 18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46" h="18">
                      <a:moveTo>
                        <a:pt x="7" y="6"/>
                      </a:moveTo>
                      <a:lnTo>
                        <a:pt x="0" y="8"/>
                      </a:lnTo>
                      <a:lnTo>
                        <a:pt x="1" y="3"/>
                      </a:lnTo>
                      <a:lnTo>
                        <a:pt x="16" y="0"/>
                      </a:lnTo>
                      <a:lnTo>
                        <a:pt x="28" y="0"/>
                      </a:lnTo>
                      <a:lnTo>
                        <a:pt x="33" y="3"/>
                      </a:lnTo>
                      <a:lnTo>
                        <a:pt x="42" y="6"/>
                      </a:lnTo>
                      <a:lnTo>
                        <a:pt x="46" y="14"/>
                      </a:lnTo>
                      <a:lnTo>
                        <a:pt x="46" y="17"/>
                      </a:lnTo>
                      <a:lnTo>
                        <a:pt x="43" y="18"/>
                      </a:lnTo>
                      <a:lnTo>
                        <a:pt x="39" y="14"/>
                      </a:lnTo>
                      <a:lnTo>
                        <a:pt x="34" y="6"/>
                      </a:lnTo>
                      <a:lnTo>
                        <a:pt x="27" y="5"/>
                      </a:lnTo>
                      <a:lnTo>
                        <a:pt x="22" y="5"/>
                      </a:lnTo>
                      <a:lnTo>
                        <a:pt x="24" y="8"/>
                      </a:lnTo>
                      <a:lnTo>
                        <a:pt x="22" y="18"/>
                      </a:lnTo>
                      <a:lnTo>
                        <a:pt x="16" y="18"/>
                      </a:lnTo>
                      <a:lnTo>
                        <a:pt x="10" y="17"/>
                      </a:lnTo>
                      <a:lnTo>
                        <a:pt x="7" y="6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" name="Freeform 52"/>
                <p:cNvSpPr>
                  <a:spLocks/>
                </p:cNvSpPr>
                <p:nvPr/>
              </p:nvSpPr>
              <p:spPr bwMode="auto">
                <a:xfrm>
                  <a:off x="5365" y="83"/>
                  <a:ext cx="22" cy="5"/>
                </a:xfrm>
                <a:custGeom>
                  <a:avLst/>
                  <a:gdLst>
                    <a:gd name="T0" fmla="*/ 0 w 68"/>
                    <a:gd name="T1" fmla="*/ 0 h 15"/>
                    <a:gd name="T2" fmla="*/ 0 w 68"/>
                    <a:gd name="T3" fmla="*/ 0 h 15"/>
                    <a:gd name="T4" fmla="*/ 0 w 68"/>
                    <a:gd name="T5" fmla="*/ 0 h 15"/>
                    <a:gd name="T6" fmla="*/ 0 w 68"/>
                    <a:gd name="T7" fmla="*/ 0 h 15"/>
                    <a:gd name="T8" fmla="*/ 0 w 68"/>
                    <a:gd name="T9" fmla="*/ 0 h 15"/>
                    <a:gd name="T10" fmla="*/ 0 w 68"/>
                    <a:gd name="T11" fmla="*/ 0 h 15"/>
                    <a:gd name="T12" fmla="*/ 0 w 68"/>
                    <a:gd name="T13" fmla="*/ 0 h 15"/>
                    <a:gd name="T14" fmla="*/ 0 w 68"/>
                    <a:gd name="T15" fmla="*/ 0 h 15"/>
                    <a:gd name="T16" fmla="*/ 0 w 68"/>
                    <a:gd name="T17" fmla="*/ 0 h 15"/>
                    <a:gd name="T18" fmla="*/ 0 w 68"/>
                    <a:gd name="T19" fmla="*/ 0 h 15"/>
                    <a:gd name="T20" fmla="*/ 0 w 68"/>
                    <a:gd name="T21" fmla="*/ 0 h 15"/>
                    <a:gd name="T22" fmla="*/ 0 w 68"/>
                    <a:gd name="T23" fmla="*/ 0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68"/>
                    <a:gd name="T37" fmla="*/ 0 h 15"/>
                    <a:gd name="T38" fmla="*/ 68 w 68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68" h="15">
                      <a:moveTo>
                        <a:pt x="0" y="8"/>
                      </a:moveTo>
                      <a:lnTo>
                        <a:pt x="8" y="3"/>
                      </a:lnTo>
                      <a:lnTo>
                        <a:pt x="20" y="2"/>
                      </a:lnTo>
                      <a:lnTo>
                        <a:pt x="32" y="0"/>
                      </a:lnTo>
                      <a:lnTo>
                        <a:pt x="51" y="6"/>
                      </a:lnTo>
                      <a:lnTo>
                        <a:pt x="68" y="15"/>
                      </a:lnTo>
                      <a:lnTo>
                        <a:pt x="60" y="12"/>
                      </a:lnTo>
                      <a:lnTo>
                        <a:pt x="48" y="9"/>
                      </a:lnTo>
                      <a:lnTo>
                        <a:pt x="38" y="11"/>
                      </a:lnTo>
                      <a:lnTo>
                        <a:pt x="12" y="11"/>
                      </a:lnTo>
                      <a:lnTo>
                        <a:pt x="8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" name="Freeform 53"/>
                <p:cNvSpPr>
                  <a:spLocks/>
                </p:cNvSpPr>
                <p:nvPr/>
              </p:nvSpPr>
              <p:spPr bwMode="auto">
                <a:xfrm>
                  <a:off x="5377" y="93"/>
                  <a:ext cx="32" cy="21"/>
                </a:xfrm>
                <a:custGeom>
                  <a:avLst/>
                  <a:gdLst>
                    <a:gd name="T0" fmla="*/ 0 w 102"/>
                    <a:gd name="T1" fmla="*/ 0 h 63"/>
                    <a:gd name="T2" fmla="*/ 0 w 102"/>
                    <a:gd name="T3" fmla="*/ 0 h 63"/>
                    <a:gd name="T4" fmla="*/ 0 w 102"/>
                    <a:gd name="T5" fmla="*/ 0 h 63"/>
                    <a:gd name="T6" fmla="*/ 0 w 102"/>
                    <a:gd name="T7" fmla="*/ 0 h 63"/>
                    <a:gd name="T8" fmla="*/ 0 w 102"/>
                    <a:gd name="T9" fmla="*/ 0 h 63"/>
                    <a:gd name="T10" fmla="*/ 0 w 102"/>
                    <a:gd name="T11" fmla="*/ 0 h 63"/>
                    <a:gd name="T12" fmla="*/ 0 w 102"/>
                    <a:gd name="T13" fmla="*/ 0 h 63"/>
                    <a:gd name="T14" fmla="*/ 0 w 102"/>
                    <a:gd name="T15" fmla="*/ 0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2"/>
                    <a:gd name="T25" fmla="*/ 0 h 63"/>
                    <a:gd name="T26" fmla="*/ 102 w 102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2" h="63">
                      <a:moveTo>
                        <a:pt x="102" y="0"/>
                      </a:moveTo>
                      <a:lnTo>
                        <a:pt x="99" y="21"/>
                      </a:lnTo>
                      <a:lnTo>
                        <a:pt x="99" y="39"/>
                      </a:lnTo>
                      <a:lnTo>
                        <a:pt x="94" y="51"/>
                      </a:lnTo>
                      <a:lnTo>
                        <a:pt x="76" y="63"/>
                      </a:lnTo>
                      <a:lnTo>
                        <a:pt x="0" y="41"/>
                      </a:lnTo>
                      <a:lnTo>
                        <a:pt x="73" y="27"/>
                      </a:lnTo>
                      <a:lnTo>
                        <a:pt x="102" y="0"/>
                      </a:lnTo>
                      <a:close/>
                    </a:path>
                  </a:pathLst>
                </a:custGeom>
                <a:solidFill>
                  <a:srgbClr val="80400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" name="Freeform 54"/>
                <p:cNvSpPr>
                  <a:spLocks/>
                </p:cNvSpPr>
                <p:nvPr/>
              </p:nvSpPr>
              <p:spPr bwMode="auto">
                <a:xfrm>
                  <a:off x="5364" y="72"/>
                  <a:ext cx="6" cy="2"/>
                </a:xfrm>
                <a:custGeom>
                  <a:avLst/>
                  <a:gdLst>
                    <a:gd name="T0" fmla="*/ 0 w 17"/>
                    <a:gd name="T1" fmla="*/ 0 h 6"/>
                    <a:gd name="T2" fmla="*/ 0 w 17"/>
                    <a:gd name="T3" fmla="*/ 0 h 6"/>
                    <a:gd name="T4" fmla="*/ 0 w 17"/>
                    <a:gd name="T5" fmla="*/ 0 h 6"/>
                    <a:gd name="T6" fmla="*/ 0 w 17"/>
                    <a:gd name="T7" fmla="*/ 0 h 6"/>
                    <a:gd name="T8" fmla="*/ 0 w 17"/>
                    <a:gd name="T9" fmla="*/ 0 h 6"/>
                    <a:gd name="T10" fmla="*/ 0 w 17"/>
                    <a:gd name="T11" fmla="*/ 0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6"/>
                    <a:gd name="T20" fmla="*/ 17 w 17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6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3"/>
                      </a:lnTo>
                      <a:lnTo>
                        <a:pt x="17" y="4"/>
                      </a:lnTo>
                      <a:lnTo>
                        <a:pt x="9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" name="Freeform 55"/>
                <p:cNvSpPr>
                  <a:spLocks/>
                </p:cNvSpPr>
                <p:nvPr/>
              </p:nvSpPr>
              <p:spPr bwMode="auto">
                <a:xfrm>
                  <a:off x="5371" y="77"/>
                  <a:ext cx="1" cy="4"/>
                </a:xfrm>
                <a:custGeom>
                  <a:avLst/>
                  <a:gdLst>
                    <a:gd name="T0" fmla="*/ 0 w 3"/>
                    <a:gd name="T1" fmla="*/ 0 h 12"/>
                    <a:gd name="T2" fmla="*/ 0 w 3"/>
                    <a:gd name="T3" fmla="*/ 0 h 12"/>
                    <a:gd name="T4" fmla="*/ 0 w 3"/>
                    <a:gd name="T5" fmla="*/ 0 h 12"/>
                    <a:gd name="T6" fmla="*/ 0 w 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12"/>
                    <a:gd name="T14" fmla="*/ 3 w 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12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3" y="12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" name="Freeform 56"/>
                <p:cNvSpPr>
                  <a:spLocks/>
                </p:cNvSpPr>
                <p:nvPr/>
              </p:nvSpPr>
              <p:spPr bwMode="auto">
                <a:xfrm>
                  <a:off x="5274" y="63"/>
                  <a:ext cx="185" cy="131"/>
                </a:xfrm>
                <a:custGeom>
                  <a:avLst/>
                  <a:gdLst>
                    <a:gd name="T0" fmla="*/ 0 w 598"/>
                    <a:gd name="T1" fmla="*/ 0 h 384"/>
                    <a:gd name="T2" fmla="*/ 0 w 598"/>
                    <a:gd name="T3" fmla="*/ 0 h 384"/>
                    <a:gd name="T4" fmla="*/ 0 w 598"/>
                    <a:gd name="T5" fmla="*/ 0 h 384"/>
                    <a:gd name="T6" fmla="*/ 0 w 598"/>
                    <a:gd name="T7" fmla="*/ 0 h 384"/>
                    <a:gd name="T8" fmla="*/ 0 w 598"/>
                    <a:gd name="T9" fmla="*/ 0 h 384"/>
                    <a:gd name="T10" fmla="*/ 0 w 598"/>
                    <a:gd name="T11" fmla="*/ 0 h 384"/>
                    <a:gd name="T12" fmla="*/ 0 w 598"/>
                    <a:gd name="T13" fmla="*/ 0 h 384"/>
                    <a:gd name="T14" fmla="*/ 0 w 598"/>
                    <a:gd name="T15" fmla="*/ 0 h 384"/>
                    <a:gd name="T16" fmla="*/ 0 w 598"/>
                    <a:gd name="T17" fmla="*/ 0 h 384"/>
                    <a:gd name="T18" fmla="*/ 0 w 598"/>
                    <a:gd name="T19" fmla="*/ 0 h 384"/>
                    <a:gd name="T20" fmla="*/ 0 w 598"/>
                    <a:gd name="T21" fmla="*/ 0 h 384"/>
                    <a:gd name="T22" fmla="*/ 0 w 598"/>
                    <a:gd name="T23" fmla="*/ 0 h 384"/>
                    <a:gd name="T24" fmla="*/ 0 w 598"/>
                    <a:gd name="T25" fmla="*/ 0 h 384"/>
                    <a:gd name="T26" fmla="*/ 0 w 598"/>
                    <a:gd name="T27" fmla="*/ 0 h 384"/>
                    <a:gd name="T28" fmla="*/ 0 w 598"/>
                    <a:gd name="T29" fmla="*/ 0 h 384"/>
                    <a:gd name="T30" fmla="*/ 0 w 598"/>
                    <a:gd name="T31" fmla="*/ 0 h 384"/>
                    <a:gd name="T32" fmla="*/ 0 w 598"/>
                    <a:gd name="T33" fmla="*/ 0 h 384"/>
                    <a:gd name="T34" fmla="*/ 0 w 598"/>
                    <a:gd name="T35" fmla="*/ 0 h 384"/>
                    <a:gd name="T36" fmla="*/ 0 w 598"/>
                    <a:gd name="T37" fmla="*/ 0 h 384"/>
                    <a:gd name="T38" fmla="*/ 0 w 598"/>
                    <a:gd name="T39" fmla="*/ 0 h 384"/>
                    <a:gd name="T40" fmla="*/ 0 w 598"/>
                    <a:gd name="T41" fmla="*/ 0 h 384"/>
                    <a:gd name="T42" fmla="*/ 0 w 598"/>
                    <a:gd name="T43" fmla="*/ 0 h 384"/>
                    <a:gd name="T44" fmla="*/ 0 w 598"/>
                    <a:gd name="T45" fmla="*/ 0 h 384"/>
                    <a:gd name="T46" fmla="*/ 0 w 598"/>
                    <a:gd name="T47" fmla="*/ 0 h 384"/>
                    <a:gd name="T48" fmla="*/ 0 w 598"/>
                    <a:gd name="T49" fmla="*/ 0 h 384"/>
                    <a:gd name="T50" fmla="*/ 0 w 598"/>
                    <a:gd name="T51" fmla="*/ 0 h 384"/>
                    <a:gd name="T52" fmla="*/ 0 w 598"/>
                    <a:gd name="T53" fmla="*/ 0 h 384"/>
                    <a:gd name="T54" fmla="*/ 0 w 598"/>
                    <a:gd name="T55" fmla="*/ 0 h 384"/>
                    <a:gd name="T56" fmla="*/ 0 w 598"/>
                    <a:gd name="T57" fmla="*/ 0 h 384"/>
                    <a:gd name="T58" fmla="*/ 0 w 598"/>
                    <a:gd name="T59" fmla="*/ 0 h 384"/>
                    <a:gd name="T60" fmla="*/ 0 w 598"/>
                    <a:gd name="T61" fmla="*/ 0 h 384"/>
                    <a:gd name="T62" fmla="*/ 0 w 598"/>
                    <a:gd name="T63" fmla="*/ 0 h 384"/>
                    <a:gd name="T64" fmla="*/ 0 w 598"/>
                    <a:gd name="T65" fmla="*/ 0 h 384"/>
                    <a:gd name="T66" fmla="*/ 0 w 598"/>
                    <a:gd name="T67" fmla="*/ 0 h 384"/>
                    <a:gd name="T68" fmla="*/ 0 w 598"/>
                    <a:gd name="T69" fmla="*/ 0 h 384"/>
                    <a:gd name="T70" fmla="*/ 0 w 598"/>
                    <a:gd name="T71" fmla="*/ 0 h 384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598"/>
                    <a:gd name="T109" fmla="*/ 0 h 384"/>
                    <a:gd name="T110" fmla="*/ 598 w 598"/>
                    <a:gd name="T111" fmla="*/ 384 h 384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598" h="384">
                      <a:moveTo>
                        <a:pt x="31" y="30"/>
                      </a:moveTo>
                      <a:lnTo>
                        <a:pt x="13" y="26"/>
                      </a:lnTo>
                      <a:lnTo>
                        <a:pt x="1" y="20"/>
                      </a:lnTo>
                      <a:lnTo>
                        <a:pt x="0" y="12"/>
                      </a:lnTo>
                      <a:lnTo>
                        <a:pt x="1" y="5"/>
                      </a:lnTo>
                      <a:lnTo>
                        <a:pt x="4" y="2"/>
                      </a:lnTo>
                      <a:lnTo>
                        <a:pt x="27" y="0"/>
                      </a:lnTo>
                      <a:lnTo>
                        <a:pt x="55" y="0"/>
                      </a:lnTo>
                      <a:lnTo>
                        <a:pt x="67" y="5"/>
                      </a:lnTo>
                      <a:lnTo>
                        <a:pt x="84" y="11"/>
                      </a:lnTo>
                      <a:lnTo>
                        <a:pt x="100" y="15"/>
                      </a:lnTo>
                      <a:lnTo>
                        <a:pt x="121" y="20"/>
                      </a:lnTo>
                      <a:lnTo>
                        <a:pt x="124" y="24"/>
                      </a:lnTo>
                      <a:lnTo>
                        <a:pt x="132" y="26"/>
                      </a:lnTo>
                      <a:lnTo>
                        <a:pt x="141" y="27"/>
                      </a:lnTo>
                      <a:lnTo>
                        <a:pt x="151" y="32"/>
                      </a:lnTo>
                      <a:lnTo>
                        <a:pt x="154" y="36"/>
                      </a:lnTo>
                      <a:lnTo>
                        <a:pt x="172" y="57"/>
                      </a:lnTo>
                      <a:lnTo>
                        <a:pt x="186" y="69"/>
                      </a:lnTo>
                      <a:lnTo>
                        <a:pt x="216" y="87"/>
                      </a:lnTo>
                      <a:lnTo>
                        <a:pt x="246" y="104"/>
                      </a:lnTo>
                      <a:lnTo>
                        <a:pt x="262" y="107"/>
                      </a:lnTo>
                      <a:lnTo>
                        <a:pt x="282" y="108"/>
                      </a:lnTo>
                      <a:lnTo>
                        <a:pt x="300" y="119"/>
                      </a:lnTo>
                      <a:lnTo>
                        <a:pt x="324" y="129"/>
                      </a:lnTo>
                      <a:lnTo>
                        <a:pt x="355" y="132"/>
                      </a:lnTo>
                      <a:lnTo>
                        <a:pt x="405" y="144"/>
                      </a:lnTo>
                      <a:lnTo>
                        <a:pt x="447" y="156"/>
                      </a:lnTo>
                      <a:lnTo>
                        <a:pt x="493" y="176"/>
                      </a:lnTo>
                      <a:lnTo>
                        <a:pt x="537" y="207"/>
                      </a:lnTo>
                      <a:lnTo>
                        <a:pt x="570" y="245"/>
                      </a:lnTo>
                      <a:lnTo>
                        <a:pt x="583" y="285"/>
                      </a:lnTo>
                      <a:lnTo>
                        <a:pt x="597" y="330"/>
                      </a:lnTo>
                      <a:lnTo>
                        <a:pt x="598" y="360"/>
                      </a:lnTo>
                      <a:lnTo>
                        <a:pt x="591" y="384"/>
                      </a:lnTo>
                      <a:lnTo>
                        <a:pt x="544" y="363"/>
                      </a:lnTo>
                      <a:lnTo>
                        <a:pt x="459" y="329"/>
                      </a:lnTo>
                      <a:lnTo>
                        <a:pt x="384" y="297"/>
                      </a:lnTo>
                      <a:lnTo>
                        <a:pt x="298" y="216"/>
                      </a:lnTo>
                      <a:lnTo>
                        <a:pt x="241" y="183"/>
                      </a:lnTo>
                      <a:lnTo>
                        <a:pt x="199" y="162"/>
                      </a:lnTo>
                      <a:lnTo>
                        <a:pt x="169" y="164"/>
                      </a:lnTo>
                      <a:lnTo>
                        <a:pt x="136" y="153"/>
                      </a:lnTo>
                      <a:lnTo>
                        <a:pt x="117" y="162"/>
                      </a:lnTo>
                      <a:lnTo>
                        <a:pt x="118" y="180"/>
                      </a:lnTo>
                      <a:lnTo>
                        <a:pt x="105" y="191"/>
                      </a:lnTo>
                      <a:lnTo>
                        <a:pt x="96" y="186"/>
                      </a:lnTo>
                      <a:lnTo>
                        <a:pt x="93" y="161"/>
                      </a:lnTo>
                      <a:lnTo>
                        <a:pt x="99" y="147"/>
                      </a:lnTo>
                      <a:lnTo>
                        <a:pt x="90" y="155"/>
                      </a:lnTo>
                      <a:lnTo>
                        <a:pt x="82" y="153"/>
                      </a:lnTo>
                      <a:lnTo>
                        <a:pt x="82" y="149"/>
                      </a:lnTo>
                      <a:lnTo>
                        <a:pt x="82" y="141"/>
                      </a:lnTo>
                      <a:lnTo>
                        <a:pt x="82" y="122"/>
                      </a:lnTo>
                      <a:lnTo>
                        <a:pt x="69" y="125"/>
                      </a:lnTo>
                      <a:lnTo>
                        <a:pt x="60" y="122"/>
                      </a:lnTo>
                      <a:lnTo>
                        <a:pt x="54" y="113"/>
                      </a:lnTo>
                      <a:lnTo>
                        <a:pt x="52" y="107"/>
                      </a:lnTo>
                      <a:lnTo>
                        <a:pt x="58" y="95"/>
                      </a:lnTo>
                      <a:lnTo>
                        <a:pt x="72" y="84"/>
                      </a:lnTo>
                      <a:lnTo>
                        <a:pt x="94" y="71"/>
                      </a:lnTo>
                      <a:lnTo>
                        <a:pt x="94" y="63"/>
                      </a:lnTo>
                      <a:lnTo>
                        <a:pt x="76" y="54"/>
                      </a:lnTo>
                      <a:lnTo>
                        <a:pt x="61" y="54"/>
                      </a:lnTo>
                      <a:lnTo>
                        <a:pt x="43" y="56"/>
                      </a:lnTo>
                      <a:lnTo>
                        <a:pt x="24" y="57"/>
                      </a:lnTo>
                      <a:lnTo>
                        <a:pt x="4" y="56"/>
                      </a:lnTo>
                      <a:lnTo>
                        <a:pt x="0" y="53"/>
                      </a:lnTo>
                      <a:lnTo>
                        <a:pt x="0" y="39"/>
                      </a:lnTo>
                      <a:lnTo>
                        <a:pt x="4" y="32"/>
                      </a:lnTo>
                      <a:lnTo>
                        <a:pt x="10" y="30"/>
                      </a:lnTo>
                      <a:lnTo>
                        <a:pt x="31" y="30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0" name="Freeform 57"/>
                <p:cNvSpPr>
                  <a:spLocks/>
                </p:cNvSpPr>
                <p:nvPr/>
              </p:nvSpPr>
              <p:spPr bwMode="auto">
                <a:xfrm>
                  <a:off x="5274" y="69"/>
                  <a:ext cx="44" cy="10"/>
                </a:xfrm>
                <a:custGeom>
                  <a:avLst/>
                  <a:gdLst>
                    <a:gd name="T0" fmla="*/ 0 w 141"/>
                    <a:gd name="T1" fmla="*/ 0 h 31"/>
                    <a:gd name="T2" fmla="*/ 0 w 141"/>
                    <a:gd name="T3" fmla="*/ 0 h 31"/>
                    <a:gd name="T4" fmla="*/ 0 w 141"/>
                    <a:gd name="T5" fmla="*/ 0 h 31"/>
                    <a:gd name="T6" fmla="*/ 0 w 141"/>
                    <a:gd name="T7" fmla="*/ 0 h 31"/>
                    <a:gd name="T8" fmla="*/ 0 w 141"/>
                    <a:gd name="T9" fmla="*/ 0 h 31"/>
                    <a:gd name="T10" fmla="*/ 0 w 141"/>
                    <a:gd name="T11" fmla="*/ 0 h 31"/>
                    <a:gd name="T12" fmla="*/ 0 w 141"/>
                    <a:gd name="T13" fmla="*/ 0 h 31"/>
                    <a:gd name="T14" fmla="*/ 0 w 141"/>
                    <a:gd name="T15" fmla="*/ 0 h 31"/>
                    <a:gd name="T16" fmla="*/ 0 w 141"/>
                    <a:gd name="T17" fmla="*/ 0 h 31"/>
                    <a:gd name="T18" fmla="*/ 0 w 141"/>
                    <a:gd name="T19" fmla="*/ 0 h 31"/>
                    <a:gd name="T20" fmla="*/ 0 w 141"/>
                    <a:gd name="T21" fmla="*/ 0 h 31"/>
                    <a:gd name="T22" fmla="*/ 0 w 141"/>
                    <a:gd name="T23" fmla="*/ 0 h 31"/>
                    <a:gd name="T24" fmla="*/ 0 w 141"/>
                    <a:gd name="T25" fmla="*/ 0 h 31"/>
                    <a:gd name="T26" fmla="*/ 0 w 141"/>
                    <a:gd name="T27" fmla="*/ 0 h 31"/>
                    <a:gd name="T28" fmla="*/ 0 w 141"/>
                    <a:gd name="T29" fmla="*/ 0 h 31"/>
                    <a:gd name="T30" fmla="*/ 0 w 141"/>
                    <a:gd name="T31" fmla="*/ 0 h 31"/>
                    <a:gd name="T32" fmla="*/ 0 w 141"/>
                    <a:gd name="T33" fmla="*/ 0 h 31"/>
                    <a:gd name="T34" fmla="*/ 0 w 141"/>
                    <a:gd name="T35" fmla="*/ 0 h 31"/>
                    <a:gd name="T36" fmla="*/ 0 w 141"/>
                    <a:gd name="T37" fmla="*/ 0 h 31"/>
                    <a:gd name="T38" fmla="*/ 0 w 141"/>
                    <a:gd name="T39" fmla="*/ 0 h 31"/>
                    <a:gd name="T40" fmla="*/ 0 w 141"/>
                    <a:gd name="T41" fmla="*/ 0 h 31"/>
                    <a:gd name="T42" fmla="*/ 0 w 141"/>
                    <a:gd name="T43" fmla="*/ 0 h 31"/>
                    <a:gd name="T44" fmla="*/ 0 w 141"/>
                    <a:gd name="T45" fmla="*/ 0 h 3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1"/>
                    <a:gd name="T70" fmla="*/ 0 h 31"/>
                    <a:gd name="T71" fmla="*/ 141 w 141"/>
                    <a:gd name="T72" fmla="*/ 31 h 31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1" h="31">
                      <a:moveTo>
                        <a:pt x="2" y="28"/>
                      </a:moveTo>
                      <a:lnTo>
                        <a:pt x="11" y="31"/>
                      </a:lnTo>
                      <a:lnTo>
                        <a:pt x="15" y="22"/>
                      </a:lnTo>
                      <a:lnTo>
                        <a:pt x="27" y="24"/>
                      </a:lnTo>
                      <a:lnTo>
                        <a:pt x="33" y="18"/>
                      </a:lnTo>
                      <a:lnTo>
                        <a:pt x="66" y="15"/>
                      </a:lnTo>
                      <a:lnTo>
                        <a:pt x="86" y="10"/>
                      </a:lnTo>
                      <a:lnTo>
                        <a:pt x="102" y="10"/>
                      </a:lnTo>
                      <a:lnTo>
                        <a:pt x="122" y="13"/>
                      </a:lnTo>
                      <a:lnTo>
                        <a:pt x="132" y="16"/>
                      </a:lnTo>
                      <a:lnTo>
                        <a:pt x="137" y="22"/>
                      </a:lnTo>
                      <a:lnTo>
                        <a:pt x="141" y="15"/>
                      </a:lnTo>
                      <a:lnTo>
                        <a:pt x="125" y="10"/>
                      </a:lnTo>
                      <a:lnTo>
                        <a:pt x="119" y="4"/>
                      </a:lnTo>
                      <a:lnTo>
                        <a:pt x="80" y="3"/>
                      </a:lnTo>
                      <a:lnTo>
                        <a:pt x="75" y="0"/>
                      </a:lnTo>
                      <a:lnTo>
                        <a:pt x="56" y="4"/>
                      </a:lnTo>
                      <a:lnTo>
                        <a:pt x="38" y="12"/>
                      </a:lnTo>
                      <a:lnTo>
                        <a:pt x="30" y="12"/>
                      </a:lnTo>
                      <a:lnTo>
                        <a:pt x="17" y="13"/>
                      </a:lnTo>
                      <a:lnTo>
                        <a:pt x="8" y="15"/>
                      </a:lnTo>
                      <a:lnTo>
                        <a:pt x="0" y="22"/>
                      </a:lnTo>
                      <a:lnTo>
                        <a:pt x="2" y="28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" name="Freeform 58"/>
                <p:cNvSpPr>
                  <a:spLocks/>
                </p:cNvSpPr>
                <p:nvPr/>
              </p:nvSpPr>
              <p:spPr bwMode="auto">
                <a:xfrm>
                  <a:off x="5274" y="63"/>
                  <a:ext cx="20" cy="6"/>
                </a:xfrm>
                <a:custGeom>
                  <a:avLst/>
                  <a:gdLst>
                    <a:gd name="T0" fmla="*/ 0 w 63"/>
                    <a:gd name="T1" fmla="*/ 0 h 17"/>
                    <a:gd name="T2" fmla="*/ 0 w 63"/>
                    <a:gd name="T3" fmla="*/ 0 h 17"/>
                    <a:gd name="T4" fmla="*/ 0 w 63"/>
                    <a:gd name="T5" fmla="*/ 0 h 17"/>
                    <a:gd name="T6" fmla="*/ 0 w 63"/>
                    <a:gd name="T7" fmla="*/ 0 h 17"/>
                    <a:gd name="T8" fmla="*/ 0 w 63"/>
                    <a:gd name="T9" fmla="*/ 0 h 17"/>
                    <a:gd name="T10" fmla="*/ 0 w 63"/>
                    <a:gd name="T11" fmla="*/ 0 h 17"/>
                    <a:gd name="T12" fmla="*/ 0 w 63"/>
                    <a:gd name="T13" fmla="*/ 0 h 17"/>
                    <a:gd name="T14" fmla="*/ 0 w 63"/>
                    <a:gd name="T15" fmla="*/ 0 h 17"/>
                    <a:gd name="T16" fmla="*/ 0 w 63"/>
                    <a:gd name="T17" fmla="*/ 0 h 17"/>
                    <a:gd name="T18" fmla="*/ 0 w 63"/>
                    <a:gd name="T19" fmla="*/ 0 h 17"/>
                    <a:gd name="T20" fmla="*/ 0 w 63"/>
                    <a:gd name="T21" fmla="*/ 0 h 17"/>
                    <a:gd name="T22" fmla="*/ 0 w 63"/>
                    <a:gd name="T23" fmla="*/ 0 h 17"/>
                    <a:gd name="T24" fmla="*/ 0 w 63"/>
                    <a:gd name="T25" fmla="*/ 0 h 17"/>
                    <a:gd name="T26" fmla="*/ 0 w 63"/>
                    <a:gd name="T27" fmla="*/ 0 h 17"/>
                    <a:gd name="T28" fmla="*/ 0 w 63"/>
                    <a:gd name="T29" fmla="*/ 0 h 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3"/>
                    <a:gd name="T46" fmla="*/ 0 h 17"/>
                    <a:gd name="T47" fmla="*/ 63 w 63"/>
                    <a:gd name="T48" fmla="*/ 17 h 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3" h="17">
                      <a:moveTo>
                        <a:pt x="3" y="17"/>
                      </a:moveTo>
                      <a:lnTo>
                        <a:pt x="8" y="14"/>
                      </a:lnTo>
                      <a:lnTo>
                        <a:pt x="11" y="14"/>
                      </a:lnTo>
                      <a:lnTo>
                        <a:pt x="14" y="6"/>
                      </a:lnTo>
                      <a:lnTo>
                        <a:pt x="18" y="6"/>
                      </a:lnTo>
                      <a:lnTo>
                        <a:pt x="26" y="12"/>
                      </a:lnTo>
                      <a:lnTo>
                        <a:pt x="29" y="5"/>
                      </a:lnTo>
                      <a:lnTo>
                        <a:pt x="42" y="9"/>
                      </a:lnTo>
                      <a:lnTo>
                        <a:pt x="63" y="9"/>
                      </a:lnTo>
                      <a:lnTo>
                        <a:pt x="57" y="2"/>
                      </a:lnTo>
                      <a:lnTo>
                        <a:pt x="30" y="0"/>
                      </a:lnTo>
                      <a:lnTo>
                        <a:pt x="12" y="2"/>
                      </a:lnTo>
                      <a:lnTo>
                        <a:pt x="2" y="3"/>
                      </a:lnTo>
                      <a:lnTo>
                        <a:pt x="0" y="9"/>
                      </a:lnTo>
                      <a:lnTo>
                        <a:pt x="3" y="17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" name="Freeform 59"/>
                <p:cNvSpPr>
                  <a:spLocks/>
                </p:cNvSpPr>
                <p:nvPr/>
              </p:nvSpPr>
              <p:spPr bwMode="auto">
                <a:xfrm>
                  <a:off x="5291" y="92"/>
                  <a:ext cx="8" cy="10"/>
                </a:xfrm>
                <a:custGeom>
                  <a:avLst/>
                  <a:gdLst>
                    <a:gd name="T0" fmla="*/ 0 w 28"/>
                    <a:gd name="T1" fmla="*/ 0 h 31"/>
                    <a:gd name="T2" fmla="*/ 0 w 28"/>
                    <a:gd name="T3" fmla="*/ 0 h 31"/>
                    <a:gd name="T4" fmla="*/ 0 w 28"/>
                    <a:gd name="T5" fmla="*/ 0 h 31"/>
                    <a:gd name="T6" fmla="*/ 0 w 28"/>
                    <a:gd name="T7" fmla="*/ 0 h 31"/>
                    <a:gd name="T8" fmla="*/ 0 w 28"/>
                    <a:gd name="T9" fmla="*/ 0 h 31"/>
                    <a:gd name="T10" fmla="*/ 0 w 28"/>
                    <a:gd name="T11" fmla="*/ 0 h 31"/>
                    <a:gd name="T12" fmla="*/ 0 w 28"/>
                    <a:gd name="T13" fmla="*/ 0 h 31"/>
                    <a:gd name="T14" fmla="*/ 0 w 28"/>
                    <a:gd name="T15" fmla="*/ 0 h 31"/>
                    <a:gd name="T16" fmla="*/ 0 w 28"/>
                    <a:gd name="T17" fmla="*/ 0 h 31"/>
                    <a:gd name="T18" fmla="*/ 0 w 28"/>
                    <a:gd name="T19" fmla="*/ 0 h 31"/>
                    <a:gd name="T20" fmla="*/ 0 w 28"/>
                    <a:gd name="T21" fmla="*/ 0 h 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8"/>
                    <a:gd name="T34" fmla="*/ 0 h 31"/>
                    <a:gd name="T35" fmla="*/ 28 w 28"/>
                    <a:gd name="T36" fmla="*/ 31 h 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8" h="31">
                      <a:moveTo>
                        <a:pt x="27" y="0"/>
                      </a:moveTo>
                      <a:lnTo>
                        <a:pt x="28" y="10"/>
                      </a:lnTo>
                      <a:lnTo>
                        <a:pt x="18" y="10"/>
                      </a:lnTo>
                      <a:lnTo>
                        <a:pt x="24" y="18"/>
                      </a:lnTo>
                      <a:lnTo>
                        <a:pt x="21" y="27"/>
                      </a:lnTo>
                      <a:lnTo>
                        <a:pt x="13" y="30"/>
                      </a:lnTo>
                      <a:lnTo>
                        <a:pt x="4" y="31"/>
                      </a:lnTo>
                      <a:lnTo>
                        <a:pt x="0" y="24"/>
                      </a:lnTo>
                      <a:lnTo>
                        <a:pt x="6" y="12"/>
                      </a:lnTo>
                      <a:lnTo>
                        <a:pt x="15" y="4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" name="Freeform 60"/>
                <p:cNvSpPr>
                  <a:spLocks/>
                </p:cNvSpPr>
                <p:nvPr/>
              </p:nvSpPr>
              <p:spPr bwMode="auto">
                <a:xfrm>
                  <a:off x="5300" y="91"/>
                  <a:ext cx="8" cy="24"/>
                </a:xfrm>
                <a:custGeom>
                  <a:avLst/>
                  <a:gdLst>
                    <a:gd name="T0" fmla="*/ 0 w 24"/>
                    <a:gd name="T1" fmla="*/ 0 h 71"/>
                    <a:gd name="T2" fmla="*/ 0 w 24"/>
                    <a:gd name="T3" fmla="*/ 0 h 71"/>
                    <a:gd name="T4" fmla="*/ 0 w 24"/>
                    <a:gd name="T5" fmla="*/ 0 h 71"/>
                    <a:gd name="T6" fmla="*/ 0 w 24"/>
                    <a:gd name="T7" fmla="*/ 0 h 71"/>
                    <a:gd name="T8" fmla="*/ 0 w 24"/>
                    <a:gd name="T9" fmla="*/ 0 h 71"/>
                    <a:gd name="T10" fmla="*/ 0 w 24"/>
                    <a:gd name="T11" fmla="*/ 0 h 71"/>
                    <a:gd name="T12" fmla="*/ 0 w 24"/>
                    <a:gd name="T13" fmla="*/ 0 h 71"/>
                    <a:gd name="T14" fmla="*/ 0 w 24"/>
                    <a:gd name="T15" fmla="*/ 0 h 71"/>
                    <a:gd name="T16" fmla="*/ 0 w 24"/>
                    <a:gd name="T17" fmla="*/ 0 h 71"/>
                    <a:gd name="T18" fmla="*/ 0 w 24"/>
                    <a:gd name="T19" fmla="*/ 0 h 71"/>
                    <a:gd name="T20" fmla="*/ 0 w 24"/>
                    <a:gd name="T21" fmla="*/ 0 h 71"/>
                    <a:gd name="T22" fmla="*/ 0 w 24"/>
                    <a:gd name="T23" fmla="*/ 0 h 7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4"/>
                    <a:gd name="T37" fmla="*/ 0 h 71"/>
                    <a:gd name="T38" fmla="*/ 24 w 24"/>
                    <a:gd name="T39" fmla="*/ 71 h 7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4" h="71">
                      <a:moveTo>
                        <a:pt x="10" y="0"/>
                      </a:moveTo>
                      <a:lnTo>
                        <a:pt x="16" y="12"/>
                      </a:lnTo>
                      <a:lnTo>
                        <a:pt x="24" y="18"/>
                      </a:lnTo>
                      <a:lnTo>
                        <a:pt x="15" y="32"/>
                      </a:lnTo>
                      <a:lnTo>
                        <a:pt x="15" y="44"/>
                      </a:lnTo>
                      <a:lnTo>
                        <a:pt x="6" y="54"/>
                      </a:lnTo>
                      <a:lnTo>
                        <a:pt x="4" y="71"/>
                      </a:lnTo>
                      <a:lnTo>
                        <a:pt x="0" y="68"/>
                      </a:lnTo>
                      <a:lnTo>
                        <a:pt x="0" y="48"/>
                      </a:lnTo>
                      <a:lnTo>
                        <a:pt x="1" y="30"/>
                      </a:lnTo>
                      <a:lnTo>
                        <a:pt x="4" y="14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" name="Freeform 61"/>
                <p:cNvSpPr>
                  <a:spLocks/>
                </p:cNvSpPr>
                <p:nvPr/>
              </p:nvSpPr>
              <p:spPr bwMode="auto">
                <a:xfrm>
                  <a:off x="5304" y="102"/>
                  <a:ext cx="10" cy="25"/>
                </a:xfrm>
                <a:custGeom>
                  <a:avLst/>
                  <a:gdLst>
                    <a:gd name="T0" fmla="*/ 0 w 30"/>
                    <a:gd name="T1" fmla="*/ 0 h 74"/>
                    <a:gd name="T2" fmla="*/ 0 w 30"/>
                    <a:gd name="T3" fmla="*/ 0 h 74"/>
                    <a:gd name="T4" fmla="*/ 0 w 30"/>
                    <a:gd name="T5" fmla="*/ 0 h 74"/>
                    <a:gd name="T6" fmla="*/ 0 w 30"/>
                    <a:gd name="T7" fmla="*/ 0 h 74"/>
                    <a:gd name="T8" fmla="*/ 0 w 30"/>
                    <a:gd name="T9" fmla="*/ 0 h 74"/>
                    <a:gd name="T10" fmla="*/ 0 w 30"/>
                    <a:gd name="T11" fmla="*/ 0 h 74"/>
                    <a:gd name="T12" fmla="*/ 0 w 30"/>
                    <a:gd name="T13" fmla="*/ 0 h 74"/>
                    <a:gd name="T14" fmla="*/ 0 w 30"/>
                    <a:gd name="T15" fmla="*/ 0 h 74"/>
                    <a:gd name="T16" fmla="*/ 0 w 30"/>
                    <a:gd name="T17" fmla="*/ 0 h 74"/>
                    <a:gd name="T18" fmla="*/ 0 w 30"/>
                    <a:gd name="T19" fmla="*/ 0 h 74"/>
                    <a:gd name="T20" fmla="*/ 0 w 30"/>
                    <a:gd name="T21" fmla="*/ 0 h 74"/>
                    <a:gd name="T22" fmla="*/ 0 w 30"/>
                    <a:gd name="T23" fmla="*/ 0 h 74"/>
                    <a:gd name="T24" fmla="*/ 0 w 30"/>
                    <a:gd name="T25" fmla="*/ 0 h 74"/>
                    <a:gd name="T26" fmla="*/ 0 w 30"/>
                    <a:gd name="T27" fmla="*/ 0 h 7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0"/>
                    <a:gd name="T43" fmla="*/ 0 h 74"/>
                    <a:gd name="T44" fmla="*/ 30 w 30"/>
                    <a:gd name="T45" fmla="*/ 74 h 7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0" h="74">
                      <a:moveTo>
                        <a:pt x="30" y="0"/>
                      </a:moveTo>
                      <a:lnTo>
                        <a:pt x="27" y="6"/>
                      </a:lnTo>
                      <a:lnTo>
                        <a:pt x="30" y="20"/>
                      </a:lnTo>
                      <a:lnTo>
                        <a:pt x="16" y="29"/>
                      </a:lnTo>
                      <a:lnTo>
                        <a:pt x="12" y="38"/>
                      </a:lnTo>
                      <a:lnTo>
                        <a:pt x="9" y="57"/>
                      </a:lnTo>
                      <a:lnTo>
                        <a:pt x="9" y="74"/>
                      </a:lnTo>
                      <a:lnTo>
                        <a:pt x="1" y="69"/>
                      </a:lnTo>
                      <a:lnTo>
                        <a:pt x="0" y="60"/>
                      </a:lnTo>
                      <a:lnTo>
                        <a:pt x="0" y="42"/>
                      </a:lnTo>
                      <a:lnTo>
                        <a:pt x="3" y="36"/>
                      </a:lnTo>
                      <a:lnTo>
                        <a:pt x="7" y="26"/>
                      </a:lnTo>
                      <a:lnTo>
                        <a:pt x="15" y="1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" name="Freeform 62"/>
                <p:cNvSpPr>
                  <a:spLocks/>
                </p:cNvSpPr>
                <p:nvPr/>
              </p:nvSpPr>
              <p:spPr bwMode="auto">
                <a:xfrm>
                  <a:off x="5347" y="100"/>
                  <a:ext cx="5" cy="9"/>
                </a:xfrm>
                <a:custGeom>
                  <a:avLst/>
                  <a:gdLst>
                    <a:gd name="T0" fmla="*/ 0 w 17"/>
                    <a:gd name="T1" fmla="*/ 0 h 26"/>
                    <a:gd name="T2" fmla="*/ 0 w 17"/>
                    <a:gd name="T3" fmla="*/ 0 h 26"/>
                    <a:gd name="T4" fmla="*/ 0 w 17"/>
                    <a:gd name="T5" fmla="*/ 0 h 26"/>
                    <a:gd name="T6" fmla="*/ 0 w 17"/>
                    <a:gd name="T7" fmla="*/ 0 h 26"/>
                    <a:gd name="T8" fmla="*/ 0 w 17"/>
                    <a:gd name="T9" fmla="*/ 0 h 26"/>
                    <a:gd name="T10" fmla="*/ 0 w 17"/>
                    <a:gd name="T11" fmla="*/ 0 h 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26"/>
                    <a:gd name="T20" fmla="*/ 17 w 17"/>
                    <a:gd name="T21" fmla="*/ 26 h 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26">
                      <a:moveTo>
                        <a:pt x="0" y="0"/>
                      </a:moveTo>
                      <a:lnTo>
                        <a:pt x="2" y="14"/>
                      </a:lnTo>
                      <a:lnTo>
                        <a:pt x="2" y="26"/>
                      </a:lnTo>
                      <a:lnTo>
                        <a:pt x="17" y="14"/>
                      </a:lnTo>
                      <a:lnTo>
                        <a:pt x="17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" name="Freeform 63"/>
                <p:cNvSpPr>
                  <a:spLocks/>
                </p:cNvSpPr>
                <p:nvPr/>
              </p:nvSpPr>
              <p:spPr bwMode="auto">
                <a:xfrm>
                  <a:off x="5382" y="110"/>
                  <a:ext cx="48" cy="19"/>
                </a:xfrm>
                <a:custGeom>
                  <a:avLst/>
                  <a:gdLst>
                    <a:gd name="T0" fmla="*/ 0 w 156"/>
                    <a:gd name="T1" fmla="*/ 0 h 57"/>
                    <a:gd name="T2" fmla="*/ 0 w 156"/>
                    <a:gd name="T3" fmla="*/ 0 h 57"/>
                    <a:gd name="T4" fmla="*/ 0 w 156"/>
                    <a:gd name="T5" fmla="*/ 0 h 57"/>
                    <a:gd name="T6" fmla="*/ 0 w 156"/>
                    <a:gd name="T7" fmla="*/ 0 h 57"/>
                    <a:gd name="T8" fmla="*/ 0 w 156"/>
                    <a:gd name="T9" fmla="*/ 0 h 57"/>
                    <a:gd name="T10" fmla="*/ 0 w 156"/>
                    <a:gd name="T11" fmla="*/ 0 h 57"/>
                    <a:gd name="T12" fmla="*/ 0 w 156"/>
                    <a:gd name="T13" fmla="*/ 0 h 57"/>
                    <a:gd name="T14" fmla="*/ 0 w 156"/>
                    <a:gd name="T15" fmla="*/ 0 h 57"/>
                    <a:gd name="T16" fmla="*/ 0 w 156"/>
                    <a:gd name="T17" fmla="*/ 0 h 57"/>
                    <a:gd name="T18" fmla="*/ 0 w 156"/>
                    <a:gd name="T19" fmla="*/ 0 h 5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56"/>
                    <a:gd name="T31" fmla="*/ 0 h 57"/>
                    <a:gd name="T32" fmla="*/ 156 w 156"/>
                    <a:gd name="T33" fmla="*/ 57 h 5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56" h="57">
                      <a:moveTo>
                        <a:pt x="0" y="0"/>
                      </a:moveTo>
                      <a:lnTo>
                        <a:pt x="36" y="22"/>
                      </a:lnTo>
                      <a:lnTo>
                        <a:pt x="77" y="25"/>
                      </a:lnTo>
                      <a:lnTo>
                        <a:pt x="128" y="42"/>
                      </a:lnTo>
                      <a:lnTo>
                        <a:pt x="156" y="57"/>
                      </a:lnTo>
                      <a:lnTo>
                        <a:pt x="122" y="33"/>
                      </a:lnTo>
                      <a:lnTo>
                        <a:pt x="89" y="18"/>
                      </a:lnTo>
                      <a:lnTo>
                        <a:pt x="51" y="9"/>
                      </a:lnTo>
                      <a:lnTo>
                        <a:pt x="30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" name="Freeform 64"/>
                <p:cNvSpPr>
                  <a:spLocks/>
                </p:cNvSpPr>
                <p:nvPr/>
              </p:nvSpPr>
              <p:spPr bwMode="auto">
                <a:xfrm>
                  <a:off x="5232" y="116"/>
                  <a:ext cx="288" cy="268"/>
                </a:xfrm>
                <a:custGeom>
                  <a:avLst/>
                  <a:gdLst>
                    <a:gd name="T0" fmla="*/ 0 w 934"/>
                    <a:gd name="T1" fmla="*/ 0 h 783"/>
                    <a:gd name="T2" fmla="*/ 0 w 934"/>
                    <a:gd name="T3" fmla="*/ 0 h 783"/>
                    <a:gd name="T4" fmla="*/ 0 w 934"/>
                    <a:gd name="T5" fmla="*/ 0 h 783"/>
                    <a:gd name="T6" fmla="*/ 0 w 934"/>
                    <a:gd name="T7" fmla="*/ 0 h 783"/>
                    <a:gd name="T8" fmla="*/ 0 w 934"/>
                    <a:gd name="T9" fmla="*/ 0 h 783"/>
                    <a:gd name="T10" fmla="*/ 0 w 934"/>
                    <a:gd name="T11" fmla="*/ 0 h 783"/>
                    <a:gd name="T12" fmla="*/ 0 w 934"/>
                    <a:gd name="T13" fmla="*/ 0 h 783"/>
                    <a:gd name="T14" fmla="*/ 0 w 934"/>
                    <a:gd name="T15" fmla="*/ 0 h 783"/>
                    <a:gd name="T16" fmla="*/ 0 w 934"/>
                    <a:gd name="T17" fmla="*/ 0 h 783"/>
                    <a:gd name="T18" fmla="*/ 0 w 934"/>
                    <a:gd name="T19" fmla="*/ 0 h 783"/>
                    <a:gd name="T20" fmla="*/ 0 w 934"/>
                    <a:gd name="T21" fmla="*/ 0 h 783"/>
                    <a:gd name="T22" fmla="*/ 0 w 934"/>
                    <a:gd name="T23" fmla="*/ 0 h 783"/>
                    <a:gd name="T24" fmla="*/ 0 w 934"/>
                    <a:gd name="T25" fmla="*/ 0 h 783"/>
                    <a:gd name="T26" fmla="*/ 0 w 934"/>
                    <a:gd name="T27" fmla="*/ 0 h 783"/>
                    <a:gd name="T28" fmla="*/ 0 w 934"/>
                    <a:gd name="T29" fmla="*/ 0 h 783"/>
                    <a:gd name="T30" fmla="*/ 0 w 934"/>
                    <a:gd name="T31" fmla="*/ 0 h 783"/>
                    <a:gd name="T32" fmla="*/ 0 w 934"/>
                    <a:gd name="T33" fmla="*/ 0 h 783"/>
                    <a:gd name="T34" fmla="*/ 0 w 934"/>
                    <a:gd name="T35" fmla="*/ 0 h 783"/>
                    <a:gd name="T36" fmla="*/ 0 w 934"/>
                    <a:gd name="T37" fmla="*/ 0 h 783"/>
                    <a:gd name="T38" fmla="*/ 0 w 934"/>
                    <a:gd name="T39" fmla="*/ 0 h 783"/>
                    <a:gd name="T40" fmla="*/ 0 w 934"/>
                    <a:gd name="T41" fmla="*/ 0 h 783"/>
                    <a:gd name="T42" fmla="*/ 0 w 934"/>
                    <a:gd name="T43" fmla="*/ 0 h 783"/>
                    <a:gd name="T44" fmla="*/ 0 w 934"/>
                    <a:gd name="T45" fmla="*/ 0 h 783"/>
                    <a:gd name="T46" fmla="*/ 0 w 934"/>
                    <a:gd name="T47" fmla="*/ 0 h 783"/>
                    <a:gd name="T48" fmla="*/ 0 w 934"/>
                    <a:gd name="T49" fmla="*/ 0 h 783"/>
                    <a:gd name="T50" fmla="*/ 0 w 934"/>
                    <a:gd name="T51" fmla="*/ 0 h 783"/>
                    <a:gd name="T52" fmla="*/ 0 w 934"/>
                    <a:gd name="T53" fmla="*/ 0 h 783"/>
                    <a:gd name="T54" fmla="*/ 0 w 934"/>
                    <a:gd name="T55" fmla="*/ 0 h 783"/>
                    <a:gd name="T56" fmla="*/ 0 w 934"/>
                    <a:gd name="T57" fmla="*/ 0 h 783"/>
                    <a:gd name="T58" fmla="*/ 0 w 934"/>
                    <a:gd name="T59" fmla="*/ 0 h 783"/>
                    <a:gd name="T60" fmla="*/ 0 w 934"/>
                    <a:gd name="T61" fmla="*/ 0 h 783"/>
                    <a:gd name="T62" fmla="*/ 0 w 934"/>
                    <a:gd name="T63" fmla="*/ 0 h 783"/>
                    <a:gd name="T64" fmla="*/ 0 w 934"/>
                    <a:gd name="T65" fmla="*/ 0 h 783"/>
                    <a:gd name="T66" fmla="*/ 0 w 934"/>
                    <a:gd name="T67" fmla="*/ 0 h 78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34"/>
                    <a:gd name="T103" fmla="*/ 0 h 783"/>
                    <a:gd name="T104" fmla="*/ 934 w 934"/>
                    <a:gd name="T105" fmla="*/ 783 h 78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34" h="783">
                      <a:moveTo>
                        <a:pt x="24" y="0"/>
                      </a:moveTo>
                      <a:lnTo>
                        <a:pt x="10" y="22"/>
                      </a:lnTo>
                      <a:lnTo>
                        <a:pt x="6" y="37"/>
                      </a:lnTo>
                      <a:lnTo>
                        <a:pt x="16" y="57"/>
                      </a:lnTo>
                      <a:lnTo>
                        <a:pt x="30" y="76"/>
                      </a:lnTo>
                      <a:lnTo>
                        <a:pt x="49" y="90"/>
                      </a:lnTo>
                      <a:lnTo>
                        <a:pt x="127" y="109"/>
                      </a:lnTo>
                      <a:lnTo>
                        <a:pt x="244" y="78"/>
                      </a:lnTo>
                      <a:lnTo>
                        <a:pt x="346" y="40"/>
                      </a:lnTo>
                      <a:lnTo>
                        <a:pt x="424" y="16"/>
                      </a:lnTo>
                      <a:lnTo>
                        <a:pt x="934" y="729"/>
                      </a:lnTo>
                      <a:lnTo>
                        <a:pt x="868" y="714"/>
                      </a:lnTo>
                      <a:lnTo>
                        <a:pt x="835" y="711"/>
                      </a:lnTo>
                      <a:lnTo>
                        <a:pt x="802" y="712"/>
                      </a:lnTo>
                      <a:lnTo>
                        <a:pt x="754" y="712"/>
                      </a:lnTo>
                      <a:lnTo>
                        <a:pt x="721" y="709"/>
                      </a:lnTo>
                      <a:lnTo>
                        <a:pt x="684" y="703"/>
                      </a:lnTo>
                      <a:lnTo>
                        <a:pt x="636" y="693"/>
                      </a:lnTo>
                      <a:lnTo>
                        <a:pt x="607" y="693"/>
                      </a:lnTo>
                      <a:lnTo>
                        <a:pt x="580" y="700"/>
                      </a:lnTo>
                      <a:lnTo>
                        <a:pt x="567" y="717"/>
                      </a:lnTo>
                      <a:lnTo>
                        <a:pt x="553" y="735"/>
                      </a:lnTo>
                      <a:lnTo>
                        <a:pt x="534" y="754"/>
                      </a:lnTo>
                      <a:lnTo>
                        <a:pt x="516" y="768"/>
                      </a:lnTo>
                      <a:lnTo>
                        <a:pt x="492" y="778"/>
                      </a:lnTo>
                      <a:lnTo>
                        <a:pt x="463" y="783"/>
                      </a:lnTo>
                      <a:lnTo>
                        <a:pt x="436" y="772"/>
                      </a:lnTo>
                      <a:lnTo>
                        <a:pt x="418" y="760"/>
                      </a:lnTo>
                      <a:lnTo>
                        <a:pt x="405" y="750"/>
                      </a:lnTo>
                      <a:lnTo>
                        <a:pt x="7" y="58"/>
                      </a:lnTo>
                      <a:lnTo>
                        <a:pt x="0" y="40"/>
                      </a:lnTo>
                      <a:lnTo>
                        <a:pt x="3" y="25"/>
                      </a:lnTo>
                      <a:lnTo>
                        <a:pt x="9" y="13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" name="Freeform 65"/>
                <p:cNvSpPr>
                  <a:spLocks/>
                </p:cNvSpPr>
                <p:nvPr/>
              </p:nvSpPr>
              <p:spPr bwMode="auto">
                <a:xfrm>
                  <a:off x="5234" y="116"/>
                  <a:ext cx="36" cy="37"/>
                </a:xfrm>
                <a:custGeom>
                  <a:avLst/>
                  <a:gdLst>
                    <a:gd name="T0" fmla="*/ 0 w 118"/>
                    <a:gd name="T1" fmla="*/ 0 h 108"/>
                    <a:gd name="T2" fmla="*/ 0 w 118"/>
                    <a:gd name="T3" fmla="*/ 0 h 108"/>
                    <a:gd name="T4" fmla="*/ 0 w 118"/>
                    <a:gd name="T5" fmla="*/ 0 h 108"/>
                    <a:gd name="T6" fmla="*/ 0 w 118"/>
                    <a:gd name="T7" fmla="*/ 0 h 108"/>
                    <a:gd name="T8" fmla="*/ 0 w 118"/>
                    <a:gd name="T9" fmla="*/ 0 h 108"/>
                    <a:gd name="T10" fmla="*/ 0 w 118"/>
                    <a:gd name="T11" fmla="*/ 0 h 108"/>
                    <a:gd name="T12" fmla="*/ 0 w 118"/>
                    <a:gd name="T13" fmla="*/ 0 h 108"/>
                    <a:gd name="T14" fmla="*/ 0 w 118"/>
                    <a:gd name="T15" fmla="*/ 0 h 108"/>
                    <a:gd name="T16" fmla="*/ 0 w 118"/>
                    <a:gd name="T17" fmla="*/ 0 h 108"/>
                    <a:gd name="T18" fmla="*/ 0 w 118"/>
                    <a:gd name="T19" fmla="*/ 0 h 108"/>
                    <a:gd name="T20" fmla="*/ 0 w 118"/>
                    <a:gd name="T21" fmla="*/ 0 h 108"/>
                    <a:gd name="T22" fmla="*/ 0 w 118"/>
                    <a:gd name="T23" fmla="*/ 0 h 10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8"/>
                    <a:gd name="T37" fmla="*/ 0 h 108"/>
                    <a:gd name="T38" fmla="*/ 118 w 118"/>
                    <a:gd name="T39" fmla="*/ 108 h 10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8" h="108">
                      <a:moveTo>
                        <a:pt x="18" y="0"/>
                      </a:moveTo>
                      <a:lnTo>
                        <a:pt x="27" y="29"/>
                      </a:lnTo>
                      <a:lnTo>
                        <a:pt x="46" y="53"/>
                      </a:lnTo>
                      <a:lnTo>
                        <a:pt x="75" y="81"/>
                      </a:lnTo>
                      <a:lnTo>
                        <a:pt x="103" y="101"/>
                      </a:lnTo>
                      <a:lnTo>
                        <a:pt x="118" y="108"/>
                      </a:lnTo>
                      <a:lnTo>
                        <a:pt x="42" y="87"/>
                      </a:lnTo>
                      <a:lnTo>
                        <a:pt x="24" y="77"/>
                      </a:lnTo>
                      <a:lnTo>
                        <a:pt x="12" y="56"/>
                      </a:lnTo>
                      <a:lnTo>
                        <a:pt x="0" y="36"/>
                      </a:lnTo>
                      <a:lnTo>
                        <a:pt x="7" y="17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" name="Freeform 66"/>
                <p:cNvSpPr>
                  <a:spLocks/>
                </p:cNvSpPr>
                <p:nvPr/>
              </p:nvSpPr>
              <p:spPr bwMode="auto">
                <a:xfrm>
                  <a:off x="5236" y="225"/>
                  <a:ext cx="48" cy="79"/>
                </a:xfrm>
                <a:custGeom>
                  <a:avLst/>
                  <a:gdLst>
                    <a:gd name="T0" fmla="*/ 0 w 156"/>
                    <a:gd name="T1" fmla="*/ 0 h 231"/>
                    <a:gd name="T2" fmla="*/ 0 w 156"/>
                    <a:gd name="T3" fmla="*/ 0 h 231"/>
                    <a:gd name="T4" fmla="*/ 0 w 156"/>
                    <a:gd name="T5" fmla="*/ 0 h 231"/>
                    <a:gd name="T6" fmla="*/ 0 w 156"/>
                    <a:gd name="T7" fmla="*/ 0 h 231"/>
                    <a:gd name="T8" fmla="*/ 0 w 156"/>
                    <a:gd name="T9" fmla="*/ 0 h 231"/>
                    <a:gd name="T10" fmla="*/ 0 w 156"/>
                    <a:gd name="T11" fmla="*/ 0 h 231"/>
                    <a:gd name="T12" fmla="*/ 0 w 156"/>
                    <a:gd name="T13" fmla="*/ 0 h 231"/>
                    <a:gd name="T14" fmla="*/ 0 w 156"/>
                    <a:gd name="T15" fmla="*/ 0 h 231"/>
                    <a:gd name="T16" fmla="*/ 0 w 156"/>
                    <a:gd name="T17" fmla="*/ 0 h 231"/>
                    <a:gd name="T18" fmla="*/ 0 w 156"/>
                    <a:gd name="T19" fmla="*/ 0 h 231"/>
                    <a:gd name="T20" fmla="*/ 0 w 156"/>
                    <a:gd name="T21" fmla="*/ 0 h 231"/>
                    <a:gd name="T22" fmla="*/ 0 w 156"/>
                    <a:gd name="T23" fmla="*/ 0 h 231"/>
                    <a:gd name="T24" fmla="*/ 0 w 156"/>
                    <a:gd name="T25" fmla="*/ 0 h 231"/>
                    <a:gd name="T26" fmla="*/ 0 w 156"/>
                    <a:gd name="T27" fmla="*/ 0 h 231"/>
                    <a:gd name="T28" fmla="*/ 0 w 156"/>
                    <a:gd name="T29" fmla="*/ 0 h 231"/>
                    <a:gd name="T30" fmla="*/ 0 w 156"/>
                    <a:gd name="T31" fmla="*/ 0 h 231"/>
                    <a:gd name="T32" fmla="*/ 0 w 156"/>
                    <a:gd name="T33" fmla="*/ 0 h 231"/>
                    <a:gd name="T34" fmla="*/ 0 w 156"/>
                    <a:gd name="T35" fmla="*/ 0 h 231"/>
                    <a:gd name="T36" fmla="*/ 0 w 156"/>
                    <a:gd name="T37" fmla="*/ 0 h 231"/>
                    <a:gd name="T38" fmla="*/ 0 w 156"/>
                    <a:gd name="T39" fmla="*/ 0 h 231"/>
                    <a:gd name="T40" fmla="*/ 0 w 156"/>
                    <a:gd name="T41" fmla="*/ 0 h 231"/>
                    <a:gd name="T42" fmla="*/ 0 w 156"/>
                    <a:gd name="T43" fmla="*/ 0 h 231"/>
                    <a:gd name="T44" fmla="*/ 0 w 156"/>
                    <a:gd name="T45" fmla="*/ 0 h 231"/>
                    <a:gd name="T46" fmla="*/ 0 w 156"/>
                    <a:gd name="T47" fmla="*/ 0 h 231"/>
                    <a:gd name="T48" fmla="*/ 0 w 156"/>
                    <a:gd name="T49" fmla="*/ 0 h 231"/>
                    <a:gd name="T50" fmla="*/ 0 w 156"/>
                    <a:gd name="T51" fmla="*/ 0 h 231"/>
                    <a:gd name="T52" fmla="*/ 0 w 156"/>
                    <a:gd name="T53" fmla="*/ 0 h 231"/>
                    <a:gd name="T54" fmla="*/ 0 w 156"/>
                    <a:gd name="T55" fmla="*/ 0 h 231"/>
                    <a:gd name="T56" fmla="*/ 0 w 156"/>
                    <a:gd name="T57" fmla="*/ 0 h 231"/>
                    <a:gd name="T58" fmla="*/ 0 w 156"/>
                    <a:gd name="T59" fmla="*/ 0 h 231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56"/>
                    <a:gd name="T91" fmla="*/ 0 h 231"/>
                    <a:gd name="T92" fmla="*/ 156 w 156"/>
                    <a:gd name="T93" fmla="*/ 231 h 231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56" h="231">
                      <a:moveTo>
                        <a:pt x="45" y="3"/>
                      </a:moveTo>
                      <a:lnTo>
                        <a:pt x="23" y="56"/>
                      </a:lnTo>
                      <a:lnTo>
                        <a:pt x="5" y="89"/>
                      </a:lnTo>
                      <a:lnTo>
                        <a:pt x="0" y="104"/>
                      </a:lnTo>
                      <a:lnTo>
                        <a:pt x="3" y="123"/>
                      </a:lnTo>
                      <a:lnTo>
                        <a:pt x="8" y="146"/>
                      </a:lnTo>
                      <a:lnTo>
                        <a:pt x="9" y="162"/>
                      </a:lnTo>
                      <a:lnTo>
                        <a:pt x="17" y="182"/>
                      </a:lnTo>
                      <a:lnTo>
                        <a:pt x="27" y="197"/>
                      </a:lnTo>
                      <a:lnTo>
                        <a:pt x="36" y="207"/>
                      </a:lnTo>
                      <a:lnTo>
                        <a:pt x="41" y="213"/>
                      </a:lnTo>
                      <a:lnTo>
                        <a:pt x="48" y="225"/>
                      </a:lnTo>
                      <a:lnTo>
                        <a:pt x="57" y="231"/>
                      </a:lnTo>
                      <a:lnTo>
                        <a:pt x="72" y="228"/>
                      </a:lnTo>
                      <a:lnTo>
                        <a:pt x="81" y="224"/>
                      </a:lnTo>
                      <a:lnTo>
                        <a:pt x="90" y="224"/>
                      </a:lnTo>
                      <a:lnTo>
                        <a:pt x="107" y="212"/>
                      </a:lnTo>
                      <a:lnTo>
                        <a:pt x="132" y="191"/>
                      </a:lnTo>
                      <a:lnTo>
                        <a:pt x="146" y="176"/>
                      </a:lnTo>
                      <a:lnTo>
                        <a:pt x="152" y="164"/>
                      </a:lnTo>
                      <a:lnTo>
                        <a:pt x="156" y="150"/>
                      </a:lnTo>
                      <a:lnTo>
                        <a:pt x="152" y="122"/>
                      </a:lnTo>
                      <a:lnTo>
                        <a:pt x="146" y="102"/>
                      </a:lnTo>
                      <a:lnTo>
                        <a:pt x="140" y="87"/>
                      </a:lnTo>
                      <a:lnTo>
                        <a:pt x="135" y="75"/>
                      </a:lnTo>
                      <a:lnTo>
                        <a:pt x="132" y="62"/>
                      </a:lnTo>
                      <a:lnTo>
                        <a:pt x="132" y="32"/>
                      </a:lnTo>
                      <a:lnTo>
                        <a:pt x="131" y="6"/>
                      </a:lnTo>
                      <a:lnTo>
                        <a:pt x="131" y="0"/>
                      </a:lnTo>
                      <a:lnTo>
                        <a:pt x="45" y="3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" name="Freeform 67"/>
                <p:cNvSpPr>
                  <a:spLocks/>
                </p:cNvSpPr>
                <p:nvPr/>
              </p:nvSpPr>
              <p:spPr bwMode="auto">
                <a:xfrm>
                  <a:off x="5237" y="228"/>
                  <a:ext cx="24" cy="61"/>
                </a:xfrm>
                <a:custGeom>
                  <a:avLst/>
                  <a:gdLst>
                    <a:gd name="T0" fmla="*/ 0 w 78"/>
                    <a:gd name="T1" fmla="*/ 0 h 178"/>
                    <a:gd name="T2" fmla="*/ 0 w 78"/>
                    <a:gd name="T3" fmla="*/ 0 h 178"/>
                    <a:gd name="T4" fmla="*/ 0 w 78"/>
                    <a:gd name="T5" fmla="*/ 0 h 178"/>
                    <a:gd name="T6" fmla="*/ 0 w 78"/>
                    <a:gd name="T7" fmla="*/ 0 h 178"/>
                    <a:gd name="T8" fmla="*/ 0 w 78"/>
                    <a:gd name="T9" fmla="*/ 0 h 178"/>
                    <a:gd name="T10" fmla="*/ 0 w 78"/>
                    <a:gd name="T11" fmla="*/ 0 h 178"/>
                    <a:gd name="T12" fmla="*/ 0 w 78"/>
                    <a:gd name="T13" fmla="*/ 0 h 178"/>
                    <a:gd name="T14" fmla="*/ 0 w 78"/>
                    <a:gd name="T15" fmla="*/ 0 h 178"/>
                    <a:gd name="T16" fmla="*/ 0 w 78"/>
                    <a:gd name="T17" fmla="*/ 0 h 178"/>
                    <a:gd name="T18" fmla="*/ 0 w 78"/>
                    <a:gd name="T19" fmla="*/ 0 h 178"/>
                    <a:gd name="T20" fmla="*/ 0 w 78"/>
                    <a:gd name="T21" fmla="*/ 0 h 178"/>
                    <a:gd name="T22" fmla="*/ 0 w 78"/>
                    <a:gd name="T23" fmla="*/ 0 h 178"/>
                    <a:gd name="T24" fmla="*/ 0 w 78"/>
                    <a:gd name="T25" fmla="*/ 0 h 178"/>
                    <a:gd name="T26" fmla="*/ 0 w 78"/>
                    <a:gd name="T27" fmla="*/ 0 h 178"/>
                    <a:gd name="T28" fmla="*/ 0 w 78"/>
                    <a:gd name="T29" fmla="*/ 0 h 178"/>
                    <a:gd name="T30" fmla="*/ 0 w 78"/>
                    <a:gd name="T31" fmla="*/ 0 h 178"/>
                    <a:gd name="T32" fmla="*/ 0 w 78"/>
                    <a:gd name="T33" fmla="*/ 0 h 178"/>
                    <a:gd name="T34" fmla="*/ 0 w 78"/>
                    <a:gd name="T35" fmla="*/ 0 h 178"/>
                    <a:gd name="T36" fmla="*/ 0 w 78"/>
                    <a:gd name="T37" fmla="*/ 0 h 178"/>
                    <a:gd name="T38" fmla="*/ 0 w 78"/>
                    <a:gd name="T39" fmla="*/ 0 h 178"/>
                    <a:gd name="T40" fmla="*/ 0 w 78"/>
                    <a:gd name="T41" fmla="*/ 0 h 178"/>
                    <a:gd name="T42" fmla="*/ 0 w 78"/>
                    <a:gd name="T43" fmla="*/ 0 h 178"/>
                    <a:gd name="T44" fmla="*/ 0 w 78"/>
                    <a:gd name="T45" fmla="*/ 0 h 178"/>
                    <a:gd name="T46" fmla="*/ 0 w 78"/>
                    <a:gd name="T47" fmla="*/ 0 h 178"/>
                    <a:gd name="T48" fmla="*/ 0 w 78"/>
                    <a:gd name="T49" fmla="*/ 0 h 178"/>
                    <a:gd name="T50" fmla="*/ 0 w 78"/>
                    <a:gd name="T51" fmla="*/ 0 h 178"/>
                    <a:gd name="T52" fmla="*/ 0 w 78"/>
                    <a:gd name="T53" fmla="*/ 0 h 178"/>
                    <a:gd name="T54" fmla="*/ 0 w 78"/>
                    <a:gd name="T55" fmla="*/ 0 h 178"/>
                    <a:gd name="T56" fmla="*/ 0 w 78"/>
                    <a:gd name="T57" fmla="*/ 0 h 17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78"/>
                    <a:gd name="T88" fmla="*/ 0 h 178"/>
                    <a:gd name="T89" fmla="*/ 78 w 78"/>
                    <a:gd name="T90" fmla="*/ 178 h 178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78" h="178">
                      <a:moveTo>
                        <a:pt x="74" y="10"/>
                      </a:moveTo>
                      <a:lnTo>
                        <a:pt x="72" y="21"/>
                      </a:lnTo>
                      <a:lnTo>
                        <a:pt x="75" y="46"/>
                      </a:lnTo>
                      <a:lnTo>
                        <a:pt x="78" y="82"/>
                      </a:lnTo>
                      <a:lnTo>
                        <a:pt x="75" y="114"/>
                      </a:lnTo>
                      <a:lnTo>
                        <a:pt x="68" y="135"/>
                      </a:lnTo>
                      <a:lnTo>
                        <a:pt x="56" y="148"/>
                      </a:lnTo>
                      <a:lnTo>
                        <a:pt x="50" y="150"/>
                      </a:lnTo>
                      <a:lnTo>
                        <a:pt x="44" y="148"/>
                      </a:lnTo>
                      <a:lnTo>
                        <a:pt x="42" y="138"/>
                      </a:lnTo>
                      <a:lnTo>
                        <a:pt x="42" y="120"/>
                      </a:lnTo>
                      <a:lnTo>
                        <a:pt x="45" y="94"/>
                      </a:lnTo>
                      <a:lnTo>
                        <a:pt x="51" y="75"/>
                      </a:lnTo>
                      <a:lnTo>
                        <a:pt x="59" y="61"/>
                      </a:lnTo>
                      <a:lnTo>
                        <a:pt x="65" y="48"/>
                      </a:lnTo>
                      <a:lnTo>
                        <a:pt x="47" y="73"/>
                      </a:lnTo>
                      <a:lnTo>
                        <a:pt x="36" y="99"/>
                      </a:lnTo>
                      <a:lnTo>
                        <a:pt x="24" y="127"/>
                      </a:lnTo>
                      <a:lnTo>
                        <a:pt x="24" y="150"/>
                      </a:lnTo>
                      <a:lnTo>
                        <a:pt x="23" y="175"/>
                      </a:lnTo>
                      <a:lnTo>
                        <a:pt x="20" y="178"/>
                      </a:lnTo>
                      <a:lnTo>
                        <a:pt x="12" y="157"/>
                      </a:lnTo>
                      <a:lnTo>
                        <a:pt x="2" y="117"/>
                      </a:lnTo>
                      <a:lnTo>
                        <a:pt x="0" y="94"/>
                      </a:lnTo>
                      <a:lnTo>
                        <a:pt x="11" y="69"/>
                      </a:lnTo>
                      <a:lnTo>
                        <a:pt x="24" y="42"/>
                      </a:lnTo>
                      <a:lnTo>
                        <a:pt x="32" y="21"/>
                      </a:lnTo>
                      <a:lnTo>
                        <a:pt x="44" y="0"/>
                      </a:lnTo>
                      <a:lnTo>
                        <a:pt x="74" y="1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1" name="Freeform 68"/>
                <p:cNvSpPr>
                  <a:spLocks/>
                </p:cNvSpPr>
                <p:nvPr/>
              </p:nvSpPr>
              <p:spPr bwMode="auto">
                <a:xfrm>
                  <a:off x="5245" y="172"/>
                  <a:ext cx="42" cy="58"/>
                </a:xfrm>
                <a:custGeom>
                  <a:avLst/>
                  <a:gdLst>
                    <a:gd name="T0" fmla="*/ 0 w 138"/>
                    <a:gd name="T1" fmla="*/ 0 h 171"/>
                    <a:gd name="T2" fmla="*/ 0 w 138"/>
                    <a:gd name="T3" fmla="*/ 0 h 171"/>
                    <a:gd name="T4" fmla="*/ 0 w 138"/>
                    <a:gd name="T5" fmla="*/ 0 h 171"/>
                    <a:gd name="T6" fmla="*/ 0 w 138"/>
                    <a:gd name="T7" fmla="*/ 0 h 171"/>
                    <a:gd name="T8" fmla="*/ 0 w 138"/>
                    <a:gd name="T9" fmla="*/ 0 h 171"/>
                    <a:gd name="T10" fmla="*/ 0 w 138"/>
                    <a:gd name="T11" fmla="*/ 0 h 171"/>
                    <a:gd name="T12" fmla="*/ 0 w 138"/>
                    <a:gd name="T13" fmla="*/ 0 h 171"/>
                    <a:gd name="T14" fmla="*/ 0 w 138"/>
                    <a:gd name="T15" fmla="*/ 0 h 171"/>
                    <a:gd name="T16" fmla="*/ 0 w 138"/>
                    <a:gd name="T17" fmla="*/ 0 h 171"/>
                    <a:gd name="T18" fmla="*/ 0 w 138"/>
                    <a:gd name="T19" fmla="*/ 0 h 171"/>
                    <a:gd name="T20" fmla="*/ 0 w 138"/>
                    <a:gd name="T21" fmla="*/ 0 h 171"/>
                    <a:gd name="T22" fmla="*/ 0 w 138"/>
                    <a:gd name="T23" fmla="*/ 0 h 171"/>
                    <a:gd name="T24" fmla="*/ 0 w 138"/>
                    <a:gd name="T25" fmla="*/ 0 h 171"/>
                    <a:gd name="T26" fmla="*/ 0 w 138"/>
                    <a:gd name="T27" fmla="*/ 0 h 171"/>
                    <a:gd name="T28" fmla="*/ 0 w 138"/>
                    <a:gd name="T29" fmla="*/ 0 h 171"/>
                    <a:gd name="T30" fmla="*/ 0 w 138"/>
                    <a:gd name="T31" fmla="*/ 0 h 171"/>
                    <a:gd name="T32" fmla="*/ 0 w 138"/>
                    <a:gd name="T33" fmla="*/ 0 h 171"/>
                    <a:gd name="T34" fmla="*/ 0 w 138"/>
                    <a:gd name="T35" fmla="*/ 0 h 171"/>
                    <a:gd name="T36" fmla="*/ 0 w 138"/>
                    <a:gd name="T37" fmla="*/ 0 h 171"/>
                    <a:gd name="T38" fmla="*/ 0 w 138"/>
                    <a:gd name="T39" fmla="*/ 0 h 171"/>
                    <a:gd name="T40" fmla="*/ 0 w 138"/>
                    <a:gd name="T41" fmla="*/ 0 h 171"/>
                    <a:gd name="T42" fmla="*/ 0 w 138"/>
                    <a:gd name="T43" fmla="*/ 0 h 171"/>
                    <a:gd name="T44" fmla="*/ 0 w 138"/>
                    <a:gd name="T45" fmla="*/ 0 h 171"/>
                    <a:gd name="T46" fmla="*/ 0 w 138"/>
                    <a:gd name="T47" fmla="*/ 0 h 171"/>
                    <a:gd name="T48" fmla="*/ 0 w 138"/>
                    <a:gd name="T49" fmla="*/ 0 h 171"/>
                    <a:gd name="T50" fmla="*/ 0 w 138"/>
                    <a:gd name="T51" fmla="*/ 0 h 171"/>
                    <a:gd name="T52" fmla="*/ 0 w 138"/>
                    <a:gd name="T53" fmla="*/ 0 h 171"/>
                    <a:gd name="T54" fmla="*/ 0 w 138"/>
                    <a:gd name="T55" fmla="*/ 0 h 171"/>
                    <a:gd name="T56" fmla="*/ 0 w 138"/>
                    <a:gd name="T57" fmla="*/ 0 h 171"/>
                    <a:gd name="T58" fmla="*/ 0 w 138"/>
                    <a:gd name="T59" fmla="*/ 0 h 171"/>
                    <a:gd name="T60" fmla="*/ 0 w 138"/>
                    <a:gd name="T61" fmla="*/ 0 h 171"/>
                    <a:gd name="T62" fmla="*/ 0 w 138"/>
                    <a:gd name="T63" fmla="*/ 0 h 171"/>
                    <a:gd name="T64" fmla="*/ 0 w 138"/>
                    <a:gd name="T65" fmla="*/ 0 h 171"/>
                    <a:gd name="T66" fmla="*/ 0 w 138"/>
                    <a:gd name="T67" fmla="*/ 0 h 171"/>
                    <a:gd name="T68" fmla="*/ 0 w 138"/>
                    <a:gd name="T69" fmla="*/ 0 h 171"/>
                    <a:gd name="T70" fmla="*/ 0 w 138"/>
                    <a:gd name="T71" fmla="*/ 0 h 171"/>
                    <a:gd name="T72" fmla="*/ 0 w 138"/>
                    <a:gd name="T73" fmla="*/ 0 h 171"/>
                    <a:gd name="T74" fmla="*/ 0 w 138"/>
                    <a:gd name="T75" fmla="*/ 0 h 171"/>
                    <a:gd name="T76" fmla="*/ 0 w 138"/>
                    <a:gd name="T77" fmla="*/ 0 h 171"/>
                    <a:gd name="T78" fmla="*/ 0 w 138"/>
                    <a:gd name="T79" fmla="*/ 0 h 171"/>
                    <a:gd name="T80" fmla="*/ 0 w 138"/>
                    <a:gd name="T81" fmla="*/ 0 h 171"/>
                    <a:gd name="T82" fmla="*/ 0 w 138"/>
                    <a:gd name="T83" fmla="*/ 0 h 171"/>
                    <a:gd name="T84" fmla="*/ 0 w 138"/>
                    <a:gd name="T85" fmla="*/ 0 h 171"/>
                    <a:gd name="T86" fmla="*/ 0 w 138"/>
                    <a:gd name="T87" fmla="*/ 0 h 171"/>
                    <a:gd name="T88" fmla="*/ 0 w 138"/>
                    <a:gd name="T89" fmla="*/ 0 h 171"/>
                    <a:gd name="T90" fmla="*/ 0 w 138"/>
                    <a:gd name="T91" fmla="*/ 0 h 171"/>
                    <a:gd name="T92" fmla="*/ 0 w 138"/>
                    <a:gd name="T93" fmla="*/ 0 h 171"/>
                    <a:gd name="T94" fmla="*/ 0 w 138"/>
                    <a:gd name="T95" fmla="*/ 0 h 171"/>
                    <a:gd name="T96" fmla="*/ 0 w 138"/>
                    <a:gd name="T97" fmla="*/ 0 h 171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38"/>
                    <a:gd name="T148" fmla="*/ 0 h 171"/>
                    <a:gd name="T149" fmla="*/ 138 w 138"/>
                    <a:gd name="T150" fmla="*/ 171 h 171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38" h="171">
                      <a:moveTo>
                        <a:pt x="93" y="51"/>
                      </a:moveTo>
                      <a:lnTo>
                        <a:pt x="92" y="37"/>
                      </a:lnTo>
                      <a:lnTo>
                        <a:pt x="86" y="30"/>
                      </a:lnTo>
                      <a:lnTo>
                        <a:pt x="72" y="16"/>
                      </a:lnTo>
                      <a:lnTo>
                        <a:pt x="56" y="4"/>
                      </a:lnTo>
                      <a:lnTo>
                        <a:pt x="44" y="0"/>
                      </a:lnTo>
                      <a:lnTo>
                        <a:pt x="38" y="0"/>
                      </a:lnTo>
                      <a:lnTo>
                        <a:pt x="26" y="9"/>
                      </a:lnTo>
                      <a:lnTo>
                        <a:pt x="23" y="15"/>
                      </a:lnTo>
                      <a:lnTo>
                        <a:pt x="23" y="28"/>
                      </a:lnTo>
                      <a:lnTo>
                        <a:pt x="27" y="39"/>
                      </a:lnTo>
                      <a:lnTo>
                        <a:pt x="33" y="46"/>
                      </a:lnTo>
                      <a:lnTo>
                        <a:pt x="18" y="49"/>
                      </a:lnTo>
                      <a:lnTo>
                        <a:pt x="8" y="54"/>
                      </a:lnTo>
                      <a:lnTo>
                        <a:pt x="2" y="67"/>
                      </a:lnTo>
                      <a:lnTo>
                        <a:pt x="3" y="72"/>
                      </a:lnTo>
                      <a:lnTo>
                        <a:pt x="9" y="79"/>
                      </a:lnTo>
                      <a:lnTo>
                        <a:pt x="17" y="84"/>
                      </a:lnTo>
                      <a:lnTo>
                        <a:pt x="9" y="90"/>
                      </a:lnTo>
                      <a:lnTo>
                        <a:pt x="2" y="94"/>
                      </a:lnTo>
                      <a:lnTo>
                        <a:pt x="0" y="102"/>
                      </a:lnTo>
                      <a:lnTo>
                        <a:pt x="0" y="109"/>
                      </a:lnTo>
                      <a:lnTo>
                        <a:pt x="2" y="115"/>
                      </a:lnTo>
                      <a:lnTo>
                        <a:pt x="6" y="121"/>
                      </a:lnTo>
                      <a:lnTo>
                        <a:pt x="2" y="129"/>
                      </a:lnTo>
                      <a:lnTo>
                        <a:pt x="2" y="135"/>
                      </a:lnTo>
                      <a:lnTo>
                        <a:pt x="6" y="144"/>
                      </a:lnTo>
                      <a:lnTo>
                        <a:pt x="12" y="145"/>
                      </a:lnTo>
                      <a:lnTo>
                        <a:pt x="12" y="157"/>
                      </a:lnTo>
                      <a:lnTo>
                        <a:pt x="24" y="168"/>
                      </a:lnTo>
                      <a:lnTo>
                        <a:pt x="53" y="171"/>
                      </a:lnTo>
                      <a:lnTo>
                        <a:pt x="71" y="165"/>
                      </a:lnTo>
                      <a:lnTo>
                        <a:pt x="93" y="160"/>
                      </a:lnTo>
                      <a:lnTo>
                        <a:pt x="104" y="154"/>
                      </a:lnTo>
                      <a:lnTo>
                        <a:pt x="119" y="145"/>
                      </a:lnTo>
                      <a:lnTo>
                        <a:pt x="122" y="138"/>
                      </a:lnTo>
                      <a:lnTo>
                        <a:pt x="129" y="136"/>
                      </a:lnTo>
                      <a:lnTo>
                        <a:pt x="137" y="132"/>
                      </a:lnTo>
                      <a:lnTo>
                        <a:pt x="138" y="124"/>
                      </a:lnTo>
                      <a:lnTo>
                        <a:pt x="138" y="118"/>
                      </a:lnTo>
                      <a:lnTo>
                        <a:pt x="134" y="112"/>
                      </a:lnTo>
                      <a:lnTo>
                        <a:pt x="132" y="108"/>
                      </a:lnTo>
                      <a:lnTo>
                        <a:pt x="134" y="100"/>
                      </a:lnTo>
                      <a:lnTo>
                        <a:pt x="134" y="93"/>
                      </a:lnTo>
                      <a:lnTo>
                        <a:pt x="128" y="85"/>
                      </a:lnTo>
                      <a:lnTo>
                        <a:pt x="117" y="78"/>
                      </a:lnTo>
                      <a:lnTo>
                        <a:pt x="111" y="69"/>
                      </a:lnTo>
                      <a:lnTo>
                        <a:pt x="102" y="61"/>
                      </a:lnTo>
                      <a:lnTo>
                        <a:pt x="93" y="51"/>
                      </a:lnTo>
                      <a:close/>
                    </a:path>
                  </a:pathLst>
                </a:custGeom>
                <a:solidFill>
                  <a:srgbClr val="A05000"/>
                </a:solidFill>
                <a:ln w="1588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2" name="Freeform 69"/>
                <p:cNvSpPr>
                  <a:spLocks/>
                </p:cNvSpPr>
                <p:nvPr/>
              </p:nvSpPr>
              <p:spPr bwMode="auto">
                <a:xfrm>
                  <a:off x="5253" y="172"/>
                  <a:ext cx="15" cy="12"/>
                </a:xfrm>
                <a:custGeom>
                  <a:avLst/>
                  <a:gdLst>
                    <a:gd name="T0" fmla="*/ 0 w 49"/>
                    <a:gd name="T1" fmla="*/ 0 h 37"/>
                    <a:gd name="T2" fmla="*/ 0 w 49"/>
                    <a:gd name="T3" fmla="*/ 0 h 37"/>
                    <a:gd name="T4" fmla="*/ 0 w 49"/>
                    <a:gd name="T5" fmla="*/ 0 h 37"/>
                    <a:gd name="T6" fmla="*/ 0 w 49"/>
                    <a:gd name="T7" fmla="*/ 0 h 37"/>
                    <a:gd name="T8" fmla="*/ 0 w 49"/>
                    <a:gd name="T9" fmla="*/ 0 h 37"/>
                    <a:gd name="T10" fmla="*/ 0 w 49"/>
                    <a:gd name="T11" fmla="*/ 0 h 37"/>
                    <a:gd name="T12" fmla="*/ 0 w 49"/>
                    <a:gd name="T13" fmla="*/ 0 h 37"/>
                    <a:gd name="T14" fmla="*/ 0 w 49"/>
                    <a:gd name="T15" fmla="*/ 0 h 37"/>
                    <a:gd name="T16" fmla="*/ 0 w 49"/>
                    <a:gd name="T17" fmla="*/ 0 h 37"/>
                    <a:gd name="T18" fmla="*/ 0 w 49"/>
                    <a:gd name="T19" fmla="*/ 0 h 37"/>
                    <a:gd name="T20" fmla="*/ 0 w 49"/>
                    <a:gd name="T21" fmla="*/ 0 h 37"/>
                    <a:gd name="T22" fmla="*/ 0 w 49"/>
                    <a:gd name="T23" fmla="*/ 0 h 3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9"/>
                    <a:gd name="T37" fmla="*/ 0 h 37"/>
                    <a:gd name="T38" fmla="*/ 49 w 49"/>
                    <a:gd name="T39" fmla="*/ 37 h 3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9" h="37">
                      <a:moveTo>
                        <a:pt x="0" y="19"/>
                      </a:moveTo>
                      <a:lnTo>
                        <a:pt x="10" y="31"/>
                      </a:lnTo>
                      <a:lnTo>
                        <a:pt x="27" y="37"/>
                      </a:lnTo>
                      <a:lnTo>
                        <a:pt x="37" y="36"/>
                      </a:lnTo>
                      <a:lnTo>
                        <a:pt x="46" y="33"/>
                      </a:lnTo>
                      <a:lnTo>
                        <a:pt x="49" y="22"/>
                      </a:lnTo>
                      <a:lnTo>
                        <a:pt x="49" y="16"/>
                      </a:lnTo>
                      <a:lnTo>
                        <a:pt x="33" y="7"/>
                      </a:lnTo>
                      <a:lnTo>
                        <a:pt x="21" y="0"/>
                      </a:lnTo>
                      <a:lnTo>
                        <a:pt x="12" y="0"/>
                      </a:lnTo>
                      <a:lnTo>
                        <a:pt x="1" y="1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3" name="Freeform 70"/>
                <p:cNvSpPr>
                  <a:spLocks/>
                </p:cNvSpPr>
                <p:nvPr/>
              </p:nvSpPr>
              <p:spPr bwMode="auto">
                <a:xfrm>
                  <a:off x="5246" y="188"/>
                  <a:ext cx="17" cy="13"/>
                </a:xfrm>
                <a:custGeom>
                  <a:avLst/>
                  <a:gdLst>
                    <a:gd name="T0" fmla="*/ 0 w 57"/>
                    <a:gd name="T1" fmla="*/ 0 h 40"/>
                    <a:gd name="T2" fmla="*/ 0 w 57"/>
                    <a:gd name="T3" fmla="*/ 0 h 40"/>
                    <a:gd name="T4" fmla="*/ 0 w 57"/>
                    <a:gd name="T5" fmla="*/ 0 h 40"/>
                    <a:gd name="T6" fmla="*/ 0 w 57"/>
                    <a:gd name="T7" fmla="*/ 0 h 40"/>
                    <a:gd name="T8" fmla="*/ 0 w 57"/>
                    <a:gd name="T9" fmla="*/ 0 h 40"/>
                    <a:gd name="T10" fmla="*/ 0 w 57"/>
                    <a:gd name="T11" fmla="*/ 0 h 40"/>
                    <a:gd name="T12" fmla="*/ 0 w 57"/>
                    <a:gd name="T13" fmla="*/ 0 h 40"/>
                    <a:gd name="T14" fmla="*/ 0 w 57"/>
                    <a:gd name="T15" fmla="*/ 0 h 40"/>
                    <a:gd name="T16" fmla="*/ 0 w 57"/>
                    <a:gd name="T17" fmla="*/ 0 h 40"/>
                    <a:gd name="T18" fmla="*/ 0 w 57"/>
                    <a:gd name="T19" fmla="*/ 0 h 40"/>
                    <a:gd name="T20" fmla="*/ 0 w 57"/>
                    <a:gd name="T21" fmla="*/ 0 h 40"/>
                    <a:gd name="T22" fmla="*/ 0 w 57"/>
                    <a:gd name="T23" fmla="*/ 0 h 40"/>
                    <a:gd name="T24" fmla="*/ 0 w 57"/>
                    <a:gd name="T25" fmla="*/ 0 h 4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40"/>
                    <a:gd name="T41" fmla="*/ 57 w 57"/>
                    <a:gd name="T42" fmla="*/ 40 h 4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40">
                      <a:moveTo>
                        <a:pt x="29" y="0"/>
                      </a:moveTo>
                      <a:lnTo>
                        <a:pt x="57" y="4"/>
                      </a:lnTo>
                      <a:lnTo>
                        <a:pt x="48" y="19"/>
                      </a:lnTo>
                      <a:lnTo>
                        <a:pt x="48" y="25"/>
                      </a:lnTo>
                      <a:lnTo>
                        <a:pt x="48" y="40"/>
                      </a:lnTo>
                      <a:lnTo>
                        <a:pt x="21" y="37"/>
                      </a:lnTo>
                      <a:lnTo>
                        <a:pt x="9" y="33"/>
                      </a:lnTo>
                      <a:lnTo>
                        <a:pt x="3" y="27"/>
                      </a:lnTo>
                      <a:lnTo>
                        <a:pt x="0" y="24"/>
                      </a:lnTo>
                      <a:lnTo>
                        <a:pt x="2" y="16"/>
                      </a:lnTo>
                      <a:lnTo>
                        <a:pt x="6" y="9"/>
                      </a:lnTo>
                      <a:lnTo>
                        <a:pt x="15" y="4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4" name="Freeform 71"/>
                <p:cNvSpPr>
                  <a:spLocks/>
                </p:cNvSpPr>
                <p:nvPr/>
              </p:nvSpPr>
              <p:spPr bwMode="auto">
                <a:xfrm>
                  <a:off x="5246" y="201"/>
                  <a:ext cx="19" cy="22"/>
                </a:xfrm>
                <a:custGeom>
                  <a:avLst/>
                  <a:gdLst>
                    <a:gd name="T0" fmla="*/ 0 w 63"/>
                    <a:gd name="T1" fmla="*/ 0 h 64"/>
                    <a:gd name="T2" fmla="*/ 0 w 63"/>
                    <a:gd name="T3" fmla="*/ 0 h 64"/>
                    <a:gd name="T4" fmla="*/ 0 w 63"/>
                    <a:gd name="T5" fmla="*/ 0 h 64"/>
                    <a:gd name="T6" fmla="*/ 0 w 63"/>
                    <a:gd name="T7" fmla="*/ 0 h 64"/>
                    <a:gd name="T8" fmla="*/ 0 w 63"/>
                    <a:gd name="T9" fmla="*/ 0 h 64"/>
                    <a:gd name="T10" fmla="*/ 0 w 63"/>
                    <a:gd name="T11" fmla="*/ 0 h 64"/>
                    <a:gd name="T12" fmla="*/ 0 w 63"/>
                    <a:gd name="T13" fmla="*/ 0 h 64"/>
                    <a:gd name="T14" fmla="*/ 0 w 63"/>
                    <a:gd name="T15" fmla="*/ 0 h 64"/>
                    <a:gd name="T16" fmla="*/ 0 w 63"/>
                    <a:gd name="T17" fmla="*/ 0 h 64"/>
                    <a:gd name="T18" fmla="*/ 0 w 63"/>
                    <a:gd name="T19" fmla="*/ 0 h 64"/>
                    <a:gd name="T20" fmla="*/ 0 w 63"/>
                    <a:gd name="T21" fmla="*/ 0 h 64"/>
                    <a:gd name="T22" fmla="*/ 0 w 63"/>
                    <a:gd name="T23" fmla="*/ 0 h 64"/>
                    <a:gd name="T24" fmla="*/ 0 w 63"/>
                    <a:gd name="T25" fmla="*/ 0 h 64"/>
                    <a:gd name="T26" fmla="*/ 0 w 63"/>
                    <a:gd name="T27" fmla="*/ 0 h 64"/>
                    <a:gd name="T28" fmla="*/ 0 w 63"/>
                    <a:gd name="T29" fmla="*/ 0 h 64"/>
                    <a:gd name="T30" fmla="*/ 0 w 63"/>
                    <a:gd name="T31" fmla="*/ 0 h 64"/>
                    <a:gd name="T32" fmla="*/ 0 w 63"/>
                    <a:gd name="T33" fmla="*/ 0 h 64"/>
                    <a:gd name="T34" fmla="*/ 0 w 63"/>
                    <a:gd name="T35" fmla="*/ 0 h 64"/>
                    <a:gd name="T36" fmla="*/ 0 w 63"/>
                    <a:gd name="T37" fmla="*/ 0 h 64"/>
                    <a:gd name="T38" fmla="*/ 0 w 63"/>
                    <a:gd name="T39" fmla="*/ 0 h 64"/>
                    <a:gd name="T40" fmla="*/ 0 w 63"/>
                    <a:gd name="T41" fmla="*/ 0 h 64"/>
                    <a:gd name="T42" fmla="*/ 0 w 63"/>
                    <a:gd name="T43" fmla="*/ 0 h 64"/>
                    <a:gd name="T44" fmla="*/ 0 w 63"/>
                    <a:gd name="T45" fmla="*/ 0 h 64"/>
                    <a:gd name="T46" fmla="*/ 0 w 63"/>
                    <a:gd name="T47" fmla="*/ 0 h 64"/>
                    <a:gd name="T48" fmla="*/ 0 w 63"/>
                    <a:gd name="T49" fmla="*/ 0 h 64"/>
                    <a:gd name="T50" fmla="*/ 0 w 63"/>
                    <a:gd name="T51" fmla="*/ 0 h 64"/>
                    <a:gd name="T52" fmla="*/ 0 w 63"/>
                    <a:gd name="T53" fmla="*/ 0 h 64"/>
                    <a:gd name="T54" fmla="*/ 0 w 63"/>
                    <a:gd name="T55" fmla="*/ 0 h 6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63"/>
                    <a:gd name="T85" fmla="*/ 0 h 64"/>
                    <a:gd name="T86" fmla="*/ 63 w 63"/>
                    <a:gd name="T87" fmla="*/ 64 h 64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63" h="64">
                      <a:moveTo>
                        <a:pt x="18" y="0"/>
                      </a:moveTo>
                      <a:lnTo>
                        <a:pt x="36" y="3"/>
                      </a:lnTo>
                      <a:lnTo>
                        <a:pt x="60" y="7"/>
                      </a:lnTo>
                      <a:lnTo>
                        <a:pt x="55" y="16"/>
                      </a:lnTo>
                      <a:lnTo>
                        <a:pt x="55" y="24"/>
                      </a:lnTo>
                      <a:lnTo>
                        <a:pt x="61" y="36"/>
                      </a:lnTo>
                      <a:lnTo>
                        <a:pt x="63" y="40"/>
                      </a:lnTo>
                      <a:lnTo>
                        <a:pt x="39" y="34"/>
                      </a:lnTo>
                      <a:lnTo>
                        <a:pt x="30" y="31"/>
                      </a:lnTo>
                      <a:lnTo>
                        <a:pt x="12" y="33"/>
                      </a:lnTo>
                      <a:lnTo>
                        <a:pt x="30" y="40"/>
                      </a:lnTo>
                      <a:lnTo>
                        <a:pt x="51" y="45"/>
                      </a:lnTo>
                      <a:lnTo>
                        <a:pt x="63" y="45"/>
                      </a:lnTo>
                      <a:lnTo>
                        <a:pt x="63" y="57"/>
                      </a:lnTo>
                      <a:lnTo>
                        <a:pt x="63" y="63"/>
                      </a:lnTo>
                      <a:lnTo>
                        <a:pt x="48" y="64"/>
                      </a:lnTo>
                      <a:lnTo>
                        <a:pt x="27" y="64"/>
                      </a:lnTo>
                      <a:lnTo>
                        <a:pt x="16" y="61"/>
                      </a:lnTo>
                      <a:lnTo>
                        <a:pt x="10" y="57"/>
                      </a:lnTo>
                      <a:lnTo>
                        <a:pt x="4" y="54"/>
                      </a:lnTo>
                      <a:lnTo>
                        <a:pt x="3" y="48"/>
                      </a:lnTo>
                      <a:lnTo>
                        <a:pt x="4" y="43"/>
                      </a:lnTo>
                      <a:lnTo>
                        <a:pt x="7" y="33"/>
                      </a:lnTo>
                      <a:lnTo>
                        <a:pt x="1" y="28"/>
                      </a:lnTo>
                      <a:lnTo>
                        <a:pt x="0" y="21"/>
                      </a:lnTo>
                      <a:lnTo>
                        <a:pt x="1" y="15"/>
                      </a:lnTo>
                      <a:lnTo>
                        <a:pt x="6" y="7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5" name="Freeform 72"/>
                <p:cNvSpPr>
                  <a:spLocks/>
                </p:cNvSpPr>
                <p:nvPr/>
              </p:nvSpPr>
              <p:spPr bwMode="auto">
                <a:xfrm>
                  <a:off x="5262" y="190"/>
                  <a:ext cx="24" cy="33"/>
                </a:xfrm>
                <a:custGeom>
                  <a:avLst/>
                  <a:gdLst>
                    <a:gd name="T0" fmla="*/ 0 w 80"/>
                    <a:gd name="T1" fmla="*/ 0 h 95"/>
                    <a:gd name="T2" fmla="*/ 0 w 80"/>
                    <a:gd name="T3" fmla="*/ 0 h 95"/>
                    <a:gd name="T4" fmla="*/ 0 w 80"/>
                    <a:gd name="T5" fmla="*/ 0 h 95"/>
                    <a:gd name="T6" fmla="*/ 0 w 80"/>
                    <a:gd name="T7" fmla="*/ 0 h 95"/>
                    <a:gd name="T8" fmla="*/ 0 w 80"/>
                    <a:gd name="T9" fmla="*/ 0 h 95"/>
                    <a:gd name="T10" fmla="*/ 0 w 80"/>
                    <a:gd name="T11" fmla="*/ 0 h 95"/>
                    <a:gd name="T12" fmla="*/ 0 w 80"/>
                    <a:gd name="T13" fmla="*/ 0 h 95"/>
                    <a:gd name="T14" fmla="*/ 0 w 80"/>
                    <a:gd name="T15" fmla="*/ 0 h 95"/>
                    <a:gd name="T16" fmla="*/ 0 w 80"/>
                    <a:gd name="T17" fmla="*/ 0 h 95"/>
                    <a:gd name="T18" fmla="*/ 0 w 80"/>
                    <a:gd name="T19" fmla="*/ 0 h 95"/>
                    <a:gd name="T20" fmla="*/ 0 w 80"/>
                    <a:gd name="T21" fmla="*/ 0 h 95"/>
                    <a:gd name="T22" fmla="*/ 0 w 80"/>
                    <a:gd name="T23" fmla="*/ 0 h 95"/>
                    <a:gd name="T24" fmla="*/ 0 w 80"/>
                    <a:gd name="T25" fmla="*/ 0 h 95"/>
                    <a:gd name="T26" fmla="*/ 0 w 80"/>
                    <a:gd name="T27" fmla="*/ 0 h 95"/>
                    <a:gd name="T28" fmla="*/ 0 w 80"/>
                    <a:gd name="T29" fmla="*/ 0 h 95"/>
                    <a:gd name="T30" fmla="*/ 0 w 80"/>
                    <a:gd name="T31" fmla="*/ 0 h 95"/>
                    <a:gd name="T32" fmla="*/ 0 w 80"/>
                    <a:gd name="T33" fmla="*/ 0 h 95"/>
                    <a:gd name="T34" fmla="*/ 0 w 80"/>
                    <a:gd name="T35" fmla="*/ 0 h 95"/>
                    <a:gd name="T36" fmla="*/ 0 w 80"/>
                    <a:gd name="T37" fmla="*/ 0 h 95"/>
                    <a:gd name="T38" fmla="*/ 0 w 80"/>
                    <a:gd name="T39" fmla="*/ 0 h 95"/>
                    <a:gd name="T40" fmla="*/ 0 w 80"/>
                    <a:gd name="T41" fmla="*/ 0 h 95"/>
                    <a:gd name="T42" fmla="*/ 0 w 80"/>
                    <a:gd name="T43" fmla="*/ 0 h 95"/>
                    <a:gd name="T44" fmla="*/ 0 w 80"/>
                    <a:gd name="T45" fmla="*/ 0 h 95"/>
                    <a:gd name="T46" fmla="*/ 0 w 80"/>
                    <a:gd name="T47" fmla="*/ 0 h 95"/>
                    <a:gd name="T48" fmla="*/ 0 w 80"/>
                    <a:gd name="T49" fmla="*/ 0 h 95"/>
                    <a:gd name="T50" fmla="*/ 0 w 80"/>
                    <a:gd name="T51" fmla="*/ 0 h 95"/>
                    <a:gd name="T52" fmla="*/ 0 w 80"/>
                    <a:gd name="T53" fmla="*/ 0 h 95"/>
                    <a:gd name="T54" fmla="*/ 0 w 80"/>
                    <a:gd name="T55" fmla="*/ 0 h 95"/>
                    <a:gd name="T56" fmla="*/ 0 w 80"/>
                    <a:gd name="T57" fmla="*/ 0 h 95"/>
                    <a:gd name="T58" fmla="*/ 0 w 80"/>
                    <a:gd name="T59" fmla="*/ 0 h 95"/>
                    <a:gd name="T60" fmla="*/ 0 w 80"/>
                    <a:gd name="T61" fmla="*/ 0 h 9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80"/>
                    <a:gd name="T94" fmla="*/ 0 h 95"/>
                    <a:gd name="T95" fmla="*/ 80 w 80"/>
                    <a:gd name="T96" fmla="*/ 95 h 9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80" h="95">
                      <a:moveTo>
                        <a:pt x="12" y="0"/>
                      </a:moveTo>
                      <a:lnTo>
                        <a:pt x="42" y="12"/>
                      </a:lnTo>
                      <a:lnTo>
                        <a:pt x="54" y="21"/>
                      </a:lnTo>
                      <a:lnTo>
                        <a:pt x="57" y="24"/>
                      </a:lnTo>
                      <a:lnTo>
                        <a:pt x="62" y="29"/>
                      </a:lnTo>
                      <a:lnTo>
                        <a:pt x="74" y="36"/>
                      </a:lnTo>
                      <a:lnTo>
                        <a:pt x="74" y="48"/>
                      </a:lnTo>
                      <a:lnTo>
                        <a:pt x="71" y="56"/>
                      </a:lnTo>
                      <a:lnTo>
                        <a:pt x="74" y="57"/>
                      </a:lnTo>
                      <a:lnTo>
                        <a:pt x="80" y="68"/>
                      </a:lnTo>
                      <a:lnTo>
                        <a:pt x="80" y="72"/>
                      </a:lnTo>
                      <a:lnTo>
                        <a:pt x="74" y="75"/>
                      </a:lnTo>
                      <a:lnTo>
                        <a:pt x="60" y="77"/>
                      </a:lnTo>
                      <a:lnTo>
                        <a:pt x="59" y="83"/>
                      </a:lnTo>
                      <a:lnTo>
                        <a:pt x="50" y="92"/>
                      </a:lnTo>
                      <a:lnTo>
                        <a:pt x="29" y="95"/>
                      </a:lnTo>
                      <a:lnTo>
                        <a:pt x="18" y="95"/>
                      </a:lnTo>
                      <a:lnTo>
                        <a:pt x="17" y="78"/>
                      </a:lnTo>
                      <a:lnTo>
                        <a:pt x="38" y="75"/>
                      </a:lnTo>
                      <a:lnTo>
                        <a:pt x="24" y="69"/>
                      </a:lnTo>
                      <a:lnTo>
                        <a:pt x="14" y="68"/>
                      </a:lnTo>
                      <a:lnTo>
                        <a:pt x="8" y="56"/>
                      </a:lnTo>
                      <a:lnTo>
                        <a:pt x="9" y="45"/>
                      </a:lnTo>
                      <a:lnTo>
                        <a:pt x="11" y="42"/>
                      </a:lnTo>
                      <a:lnTo>
                        <a:pt x="23" y="41"/>
                      </a:lnTo>
                      <a:lnTo>
                        <a:pt x="47" y="44"/>
                      </a:lnTo>
                      <a:lnTo>
                        <a:pt x="29" y="38"/>
                      </a:lnTo>
                      <a:lnTo>
                        <a:pt x="3" y="33"/>
                      </a:lnTo>
                      <a:lnTo>
                        <a:pt x="0" y="21"/>
                      </a:lnTo>
                      <a:lnTo>
                        <a:pt x="2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8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6" name="Freeform 73"/>
                <p:cNvSpPr>
                  <a:spLocks/>
                </p:cNvSpPr>
                <p:nvPr/>
              </p:nvSpPr>
              <p:spPr bwMode="auto">
                <a:xfrm>
                  <a:off x="5261" y="179"/>
                  <a:ext cx="12" cy="11"/>
                </a:xfrm>
                <a:custGeom>
                  <a:avLst/>
                  <a:gdLst>
                    <a:gd name="T0" fmla="*/ 0 w 40"/>
                    <a:gd name="T1" fmla="*/ 0 h 34"/>
                    <a:gd name="T2" fmla="*/ 0 w 40"/>
                    <a:gd name="T3" fmla="*/ 0 h 34"/>
                    <a:gd name="T4" fmla="*/ 0 w 40"/>
                    <a:gd name="T5" fmla="*/ 0 h 34"/>
                    <a:gd name="T6" fmla="*/ 0 w 40"/>
                    <a:gd name="T7" fmla="*/ 0 h 34"/>
                    <a:gd name="T8" fmla="*/ 0 w 40"/>
                    <a:gd name="T9" fmla="*/ 0 h 34"/>
                    <a:gd name="T10" fmla="*/ 0 w 40"/>
                    <a:gd name="T11" fmla="*/ 0 h 34"/>
                    <a:gd name="T12" fmla="*/ 0 w 40"/>
                    <a:gd name="T13" fmla="*/ 0 h 34"/>
                    <a:gd name="T14" fmla="*/ 0 w 40"/>
                    <a:gd name="T15" fmla="*/ 0 h 34"/>
                    <a:gd name="T16" fmla="*/ 0 w 40"/>
                    <a:gd name="T17" fmla="*/ 0 h 34"/>
                    <a:gd name="T18" fmla="*/ 0 w 40"/>
                    <a:gd name="T19" fmla="*/ 0 h 3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0"/>
                    <a:gd name="T31" fmla="*/ 0 h 34"/>
                    <a:gd name="T32" fmla="*/ 40 w 40"/>
                    <a:gd name="T33" fmla="*/ 34 h 3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0" h="34">
                      <a:moveTo>
                        <a:pt x="28" y="0"/>
                      </a:moveTo>
                      <a:lnTo>
                        <a:pt x="27" y="12"/>
                      </a:lnTo>
                      <a:lnTo>
                        <a:pt x="19" y="18"/>
                      </a:lnTo>
                      <a:lnTo>
                        <a:pt x="0" y="18"/>
                      </a:lnTo>
                      <a:lnTo>
                        <a:pt x="6" y="24"/>
                      </a:lnTo>
                      <a:lnTo>
                        <a:pt x="18" y="31"/>
                      </a:lnTo>
                      <a:lnTo>
                        <a:pt x="34" y="34"/>
                      </a:lnTo>
                      <a:lnTo>
                        <a:pt x="39" y="25"/>
                      </a:lnTo>
                      <a:lnTo>
                        <a:pt x="40" y="19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FF8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7" name="Freeform 74"/>
                <p:cNvSpPr>
                  <a:spLocks/>
                </p:cNvSpPr>
                <p:nvPr/>
              </p:nvSpPr>
              <p:spPr bwMode="auto">
                <a:xfrm flipH="1">
                  <a:off x="5380" y="37"/>
                  <a:ext cx="9" cy="5"/>
                </a:xfrm>
                <a:custGeom>
                  <a:avLst/>
                  <a:gdLst>
                    <a:gd name="T0" fmla="*/ 0 w 31"/>
                    <a:gd name="T1" fmla="*/ 0 h 14"/>
                    <a:gd name="T2" fmla="*/ 0 w 31"/>
                    <a:gd name="T3" fmla="*/ 0 h 14"/>
                    <a:gd name="T4" fmla="*/ 0 w 31"/>
                    <a:gd name="T5" fmla="*/ 0 h 14"/>
                    <a:gd name="T6" fmla="*/ 0 w 31"/>
                    <a:gd name="T7" fmla="*/ 0 h 14"/>
                    <a:gd name="T8" fmla="*/ 0 w 31"/>
                    <a:gd name="T9" fmla="*/ 0 h 14"/>
                    <a:gd name="T10" fmla="*/ 0 w 31"/>
                    <a:gd name="T11" fmla="*/ 0 h 14"/>
                    <a:gd name="T12" fmla="*/ 0 w 31"/>
                    <a:gd name="T13" fmla="*/ 0 h 14"/>
                    <a:gd name="T14" fmla="*/ 0 w 31"/>
                    <a:gd name="T15" fmla="*/ 0 h 14"/>
                    <a:gd name="T16" fmla="*/ 0 w 31"/>
                    <a:gd name="T17" fmla="*/ 0 h 14"/>
                    <a:gd name="T18" fmla="*/ 0 w 31"/>
                    <a:gd name="T19" fmla="*/ 0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14"/>
                    <a:gd name="T32" fmla="*/ 31 w 31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14">
                      <a:moveTo>
                        <a:pt x="0" y="5"/>
                      </a:moveTo>
                      <a:lnTo>
                        <a:pt x="10" y="5"/>
                      </a:lnTo>
                      <a:lnTo>
                        <a:pt x="16" y="9"/>
                      </a:lnTo>
                      <a:lnTo>
                        <a:pt x="12" y="11"/>
                      </a:lnTo>
                      <a:lnTo>
                        <a:pt x="24" y="14"/>
                      </a:lnTo>
                      <a:lnTo>
                        <a:pt x="31" y="6"/>
                      </a:lnTo>
                      <a:lnTo>
                        <a:pt x="24" y="5"/>
                      </a:lnTo>
                      <a:lnTo>
                        <a:pt x="19" y="5"/>
                      </a:lnTo>
                      <a:lnTo>
                        <a:pt x="15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8" name="Freeform 75"/>
                <p:cNvSpPr>
                  <a:spLocks/>
                </p:cNvSpPr>
                <p:nvPr/>
              </p:nvSpPr>
              <p:spPr bwMode="auto">
                <a:xfrm>
                  <a:off x="5416" y="47"/>
                  <a:ext cx="7" cy="20"/>
                </a:xfrm>
                <a:custGeom>
                  <a:avLst/>
                  <a:gdLst>
                    <a:gd name="T0" fmla="*/ 0 w 15"/>
                    <a:gd name="T1" fmla="*/ 0 h 40"/>
                    <a:gd name="T2" fmla="*/ 0 w 15"/>
                    <a:gd name="T3" fmla="*/ 1 h 40"/>
                    <a:gd name="T4" fmla="*/ 0 w 15"/>
                    <a:gd name="T5" fmla="*/ 1 h 40"/>
                    <a:gd name="T6" fmla="*/ 0 w 15"/>
                    <a:gd name="T7" fmla="*/ 1 h 40"/>
                    <a:gd name="T8" fmla="*/ 0 w 15"/>
                    <a:gd name="T9" fmla="*/ 1 h 40"/>
                    <a:gd name="T10" fmla="*/ 0 w 15"/>
                    <a:gd name="T11" fmla="*/ 0 h 4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"/>
                    <a:gd name="T19" fmla="*/ 0 h 40"/>
                    <a:gd name="T20" fmla="*/ 15 w 15"/>
                    <a:gd name="T21" fmla="*/ 40 h 4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" h="40">
                      <a:moveTo>
                        <a:pt x="3" y="0"/>
                      </a:moveTo>
                      <a:lnTo>
                        <a:pt x="4" y="10"/>
                      </a:lnTo>
                      <a:lnTo>
                        <a:pt x="0" y="40"/>
                      </a:lnTo>
                      <a:lnTo>
                        <a:pt x="15" y="10"/>
                      </a:lnTo>
                      <a:lnTo>
                        <a:pt x="15" y="4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106768" y="6553200"/>
            <a:ext cx="914400" cy="304800"/>
          </a:xfrm>
        </p:spPr>
        <p:txBody>
          <a:bodyPr/>
          <a:lstStyle/>
          <a:p>
            <a:pPr>
              <a:defRPr/>
            </a:pPr>
            <a:fld id="{591E83CD-E301-4C50-A5D5-2A7D44610351}" type="slidenum">
              <a:rPr lang="en-US" spc="-100" smtClean="0"/>
              <a:pPr>
                <a:defRPr/>
              </a:pPr>
              <a:t>6</a:t>
            </a:fld>
            <a:endParaRPr lang="en-US" spc="-100"/>
          </a:p>
        </p:txBody>
      </p:sp>
      <p:sp>
        <p:nvSpPr>
          <p:cNvPr id="60418" name="AutoShape 2" descr="Image result for WELLBE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AutoShape 4" descr="Image result for WELLBE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800" cap="small" dirty="0" err="1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  <a:ea typeface="+mn-ea"/>
                <a:cs typeface="+mn-cs"/>
              </a:rPr>
              <a:t>DisTrust</a:t>
            </a:r>
            <a:r>
              <a:rPr lang="en-US" sz="4800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  <a:ea typeface="+mn-ea"/>
                <a:cs typeface="+mn-cs"/>
              </a:rPr>
              <a:t> </a:t>
            </a:r>
            <a:r>
              <a:rPr lang="en-US" sz="4800" cap="small" dirty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  <a:ea typeface="+mn-ea"/>
                <a:cs typeface="+mn-cs"/>
              </a:rPr>
              <a:t>in America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736" y="1147908"/>
            <a:ext cx="8450826" cy="533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 smtClean="0">
                <a:sym typeface="Wingdings" pitchFamily="2" charset="2"/>
              </a:rPr>
              <a:t>Senior Executives rate Trust either a 9 or 10 (10 being the highest)</a:t>
            </a:r>
            <a:br>
              <a:rPr lang="en-US" sz="2200" b="1" dirty="0" smtClean="0">
                <a:sym typeface="Wingdings" pitchFamily="2" charset="2"/>
              </a:rPr>
            </a:br>
            <a:r>
              <a:rPr lang="en-US" sz="2200" b="1" dirty="0" smtClean="0"/>
              <a:t> in terms of it’s importance in any business or personal relationship.</a:t>
            </a:r>
            <a:endParaRPr lang="en-US" sz="2200" b="1" dirty="0"/>
          </a:p>
        </p:txBody>
      </p:sp>
      <p:pic>
        <p:nvPicPr>
          <p:cNvPr id="23554" name="Picture 2" descr="http://thomsonreuters.com/content/dam/openweb/images/know-360/16-9/1004132-istockphoto-trust.png/_jcr_content/renditions/cq5dam.thumbnail.370.208.png"/>
          <p:cNvPicPr>
            <a:picLocks noChangeAspect="1" noChangeArrowheads="1"/>
          </p:cNvPicPr>
          <p:nvPr/>
        </p:nvPicPr>
        <p:blipFill>
          <a:blip r:embed="rId3" cstate="print"/>
          <a:srcRect r="8537" b="9603"/>
          <a:stretch>
            <a:fillRect/>
          </a:stretch>
        </p:blipFill>
        <p:spPr bwMode="auto">
          <a:xfrm>
            <a:off x="0" y="1814039"/>
            <a:ext cx="9143999" cy="418855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6581001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1/2 min</a:t>
            </a:r>
            <a:endParaRPr 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02888"/>
            <a:ext cx="9193025" cy="517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Wondering"/>
          <p:cNvPicPr>
            <a:picLocks noChangeAspect="1" noChangeArrowheads="1"/>
          </p:cNvPicPr>
          <p:nvPr/>
        </p:nvPicPr>
        <p:blipFill>
          <a:blip r:embed="rId3" cstate="print"/>
          <a:srcRect l="10638" r="7092"/>
          <a:stretch>
            <a:fillRect/>
          </a:stretch>
        </p:blipFill>
        <p:spPr bwMode="auto">
          <a:xfrm>
            <a:off x="1570787" y="1179872"/>
            <a:ext cx="6947429" cy="544215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5300" cap="small" dirty="0" err="1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  <a:ea typeface="+mn-ea"/>
                <a:cs typeface="+mn-cs"/>
              </a:rPr>
              <a:t>DisTrust</a:t>
            </a:r>
            <a:r>
              <a:rPr lang="en-US" sz="5300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  <a:ea typeface="+mn-ea"/>
                <a:cs typeface="+mn-cs"/>
              </a:rPr>
              <a:t> </a:t>
            </a:r>
            <a:r>
              <a:rPr lang="en-US" sz="5300" cap="small" dirty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  <a:ea typeface="+mn-ea"/>
                <a:cs typeface="+mn-cs"/>
              </a:rPr>
              <a:t>in America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i="1" dirty="0" smtClean="0">
                <a:latin typeface="Georgia" pitchFamily="18" charset="0"/>
              </a:rPr>
              <a:t>Sentinel Species  -- Youth in Peril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b="1" i="1" dirty="0">
              <a:latin typeface="Georg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92826" y="1179872"/>
            <a:ext cx="6925390" cy="5437903"/>
          </a:xfrm>
          <a:prstGeom prst="rect">
            <a:avLst/>
          </a:prstGeom>
          <a:gradFill flip="none" rotWithShape="1">
            <a:gsLst>
              <a:gs pos="52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1592826" y="1238865"/>
            <a:ext cx="6784257" cy="541265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When Institutions Fail ………</a:t>
            </a:r>
            <a:b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Values Disintegrate &amp; Civilizations Decline</a:t>
            </a:r>
          </a:p>
          <a:p>
            <a:pPr>
              <a:buNone/>
            </a:pPr>
            <a:endParaRPr lang="en-US" sz="2800" b="1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>
              <a:buNone/>
            </a:pPr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Problem is Pandemic</a:t>
            </a:r>
          </a:p>
          <a:p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Death – Suicide Skyrocketing</a:t>
            </a:r>
            <a:b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	Second leading cause of death</a:t>
            </a:r>
            <a:b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	- </a:t>
            </a:r>
            <a:r>
              <a:rPr lang="en-US" sz="22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One teenage Suicide Attempt every 20 seconds</a:t>
            </a:r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Depression – No Hope leads to drugs</a:t>
            </a:r>
          </a:p>
          <a:p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Drugs – 20% Potential Addiction</a:t>
            </a:r>
          </a:p>
          <a:p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Dropouts – 30%  No Future </a:t>
            </a:r>
          </a:p>
          <a:p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Destruction – Violence &amp; Gangs</a:t>
            </a:r>
          </a:p>
          <a:p>
            <a:pPr lvl="1">
              <a:buNone/>
            </a:pPr>
            <a:r>
              <a:rPr lang="en-US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		- Chicago: one shooting victim every 2 hours  </a:t>
            </a:r>
          </a:p>
          <a:p>
            <a:r>
              <a:rPr lang="en-US" sz="28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Despair – 50% “American Dream is Dead”</a:t>
            </a:r>
            <a:endParaRPr lang="en-US" sz="2800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6581001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 min</a:t>
            </a:r>
            <a:endParaRPr lang="en-US" sz="1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3" cstate="print"/>
          <a:srcRect t="10470" r="1935" b="7800"/>
          <a:stretch>
            <a:fillRect/>
          </a:stretch>
        </p:blipFill>
        <p:spPr bwMode="auto">
          <a:xfrm>
            <a:off x="0" y="0"/>
            <a:ext cx="9144000" cy="685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3"/>
          <p:cNvGrpSpPr/>
          <p:nvPr/>
        </p:nvGrpSpPr>
        <p:grpSpPr>
          <a:xfrm>
            <a:off x="718010" y="83483"/>
            <a:ext cx="7838560" cy="7008765"/>
            <a:chOff x="1709014" y="948993"/>
            <a:chExt cx="5671331" cy="5173279"/>
          </a:xfrm>
        </p:grpSpPr>
        <p:sp>
          <p:nvSpPr>
            <p:cNvPr id="18" name="AutoShape 14"/>
            <p:cNvSpPr>
              <a:spLocks noChangeArrowheads="1"/>
            </p:cNvSpPr>
            <p:nvPr/>
          </p:nvSpPr>
          <p:spPr bwMode="auto">
            <a:xfrm>
              <a:off x="1710824" y="1002144"/>
              <a:ext cx="5669521" cy="5120128"/>
            </a:xfrm>
            <a:prstGeom prst="diamond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66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12700" cap="rnd" algn="ctr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AutoShape 31"/>
            <p:cNvSpPr>
              <a:spLocks noChangeArrowheads="1"/>
            </p:cNvSpPr>
            <p:nvPr/>
          </p:nvSpPr>
          <p:spPr bwMode="auto">
            <a:xfrm>
              <a:off x="1709014" y="948993"/>
              <a:ext cx="5669521" cy="5120128"/>
            </a:xfrm>
            <a:prstGeom prst="diamond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66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12700" cap="rnd" algn="ctr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32"/>
            <p:cNvGrpSpPr/>
            <p:nvPr/>
          </p:nvGrpSpPr>
          <p:grpSpPr>
            <a:xfrm>
              <a:off x="2976931" y="1927482"/>
              <a:ext cx="3133472" cy="3136809"/>
              <a:chOff x="2976931" y="1927482"/>
              <a:chExt cx="3133472" cy="3136809"/>
            </a:xfrm>
          </p:grpSpPr>
          <p:sp>
            <p:nvSpPr>
              <p:cNvPr id="21" name="AutoShape 25"/>
              <p:cNvSpPr>
                <a:spLocks noChangeArrowheads="1"/>
              </p:cNvSpPr>
              <p:nvPr/>
            </p:nvSpPr>
            <p:spPr bwMode="auto">
              <a:xfrm flipH="1">
                <a:off x="4673898" y="2796976"/>
                <a:ext cx="1436505" cy="1428728"/>
              </a:xfrm>
              <a:prstGeom prst="diamond">
                <a:avLst/>
              </a:prstGeom>
              <a:gradFill>
                <a:gsLst>
                  <a:gs pos="0">
                    <a:srgbClr val="003366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 w="9525" algn="ctr">
                <a:noFill/>
                <a:miter lim="800000"/>
                <a:headEnd/>
                <a:tailEnd/>
              </a:ln>
              <a:scene3d>
                <a:camera prst="orthographicFront"/>
                <a:lightRig rig="harsh" dir="t">
                  <a:rot lat="0" lon="0" rev="6000000"/>
                </a:lightRig>
              </a:scene3d>
              <a:sp3d prstMaterial="plastic">
                <a:bevelT w="311150" prst="angle"/>
                <a:bevelB/>
              </a:sp3d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AutoShape 25"/>
              <p:cNvSpPr>
                <a:spLocks noChangeArrowheads="1"/>
              </p:cNvSpPr>
              <p:nvPr/>
            </p:nvSpPr>
            <p:spPr bwMode="auto">
              <a:xfrm flipH="1">
                <a:off x="3802293" y="1927482"/>
                <a:ext cx="1436505" cy="1428728"/>
              </a:xfrm>
              <a:prstGeom prst="diamond">
                <a:avLst/>
              </a:prstGeom>
              <a:gradFill>
                <a:gsLst>
                  <a:gs pos="0">
                    <a:srgbClr val="003366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 w="9525" algn="ctr">
                <a:noFill/>
                <a:miter lim="800000"/>
                <a:headEnd/>
                <a:tailEnd/>
              </a:ln>
              <a:scene3d>
                <a:camera prst="orthographicFront"/>
                <a:lightRig rig="harsh" dir="t">
                  <a:rot lat="0" lon="0" rev="6000000"/>
                </a:lightRig>
              </a:scene3d>
              <a:sp3d prstMaterial="plastic">
                <a:bevelT w="311150" prst="angle"/>
                <a:bevelB/>
              </a:sp3d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AutoShape 25"/>
              <p:cNvSpPr>
                <a:spLocks noChangeArrowheads="1"/>
              </p:cNvSpPr>
              <p:nvPr/>
            </p:nvSpPr>
            <p:spPr bwMode="auto">
              <a:xfrm flipH="1">
                <a:off x="3847370" y="3635563"/>
                <a:ext cx="1436505" cy="1428728"/>
              </a:xfrm>
              <a:prstGeom prst="diamond">
                <a:avLst/>
              </a:prstGeom>
              <a:gradFill>
                <a:gsLst>
                  <a:gs pos="0">
                    <a:srgbClr val="003366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 w="9525" algn="ctr">
                <a:noFill/>
                <a:miter lim="800000"/>
                <a:headEnd/>
                <a:tailEnd/>
              </a:ln>
              <a:scene3d>
                <a:camera prst="orthographicFront"/>
                <a:lightRig rig="harsh" dir="t">
                  <a:rot lat="0" lon="0" rev="6000000"/>
                </a:lightRig>
              </a:scene3d>
              <a:sp3d prstMaterial="plastic">
                <a:bevelT w="311150" prst="angle"/>
                <a:bevelB/>
              </a:sp3d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AutoShape 25"/>
              <p:cNvSpPr>
                <a:spLocks noChangeArrowheads="1"/>
              </p:cNvSpPr>
              <p:nvPr/>
            </p:nvSpPr>
            <p:spPr bwMode="auto">
              <a:xfrm flipH="1">
                <a:off x="2976931" y="2763503"/>
                <a:ext cx="1436505" cy="1428728"/>
              </a:xfrm>
              <a:prstGeom prst="diamond">
                <a:avLst/>
              </a:prstGeom>
              <a:gradFill>
                <a:gsLst>
                  <a:gs pos="0">
                    <a:srgbClr val="003366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 w="9525" algn="ctr">
                <a:noFill/>
                <a:miter lim="800000"/>
                <a:headEnd/>
                <a:tailEnd/>
              </a:ln>
              <a:scene3d>
                <a:camera prst="orthographicFront"/>
                <a:lightRig rig="harsh" dir="t">
                  <a:rot lat="0" lon="0" rev="6000000"/>
                </a:lightRig>
              </a:scene3d>
              <a:sp3d prstMaterial="plastic">
                <a:bevelT w="311150" prst="angle"/>
                <a:bevelB/>
              </a:sp3d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7" name="WordArt 10"/>
          <p:cNvSpPr>
            <a:spLocks noChangeArrowheads="1" noChangeShapeType="1" noTextEdit="1"/>
          </p:cNvSpPr>
          <p:nvPr/>
        </p:nvSpPr>
        <p:spPr bwMode="auto">
          <a:xfrm rot="2632025">
            <a:off x="1795307" y="4605239"/>
            <a:ext cx="2997598" cy="57467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C0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Arial Black"/>
              </a:rPr>
              <a:t>LEADING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C000"/>
                  </a:gs>
                  <a:gs pos="100000">
                    <a:srgbClr val="FFFF00"/>
                  </a:gs>
                </a:gsLst>
                <a:lin ang="5400000" scaled="1"/>
              </a:gradFill>
              <a:latin typeface="Arial Black"/>
            </a:endParaRPr>
          </a:p>
        </p:txBody>
      </p:sp>
      <p:sp>
        <p:nvSpPr>
          <p:cNvPr id="28" name="WordArt 11"/>
          <p:cNvSpPr>
            <a:spLocks noChangeArrowheads="1" noChangeShapeType="1" noTextEdit="1"/>
          </p:cNvSpPr>
          <p:nvPr/>
        </p:nvSpPr>
        <p:spPr bwMode="auto">
          <a:xfrm rot="18901492">
            <a:off x="4774653" y="4500931"/>
            <a:ext cx="2649022" cy="62379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C0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Arial Black"/>
              </a:rPr>
              <a:t>TRUST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C000"/>
                  </a:gs>
                  <a:gs pos="100000">
                    <a:srgbClr val="FFFF00"/>
                  </a:gs>
                </a:gsLst>
                <a:lin ang="5400000" scaled="1"/>
              </a:gradFill>
              <a:latin typeface="Arial Black"/>
            </a:endParaRPr>
          </a:p>
        </p:txBody>
      </p:sp>
      <p:sp>
        <p:nvSpPr>
          <p:cNvPr id="29" name="WordArt 8"/>
          <p:cNvSpPr>
            <a:spLocks noChangeArrowheads="1" noChangeShapeType="1" noTextEdit="1"/>
          </p:cNvSpPr>
          <p:nvPr/>
        </p:nvSpPr>
        <p:spPr bwMode="auto">
          <a:xfrm rot="18950892">
            <a:off x="1786405" y="1834663"/>
            <a:ext cx="2797266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latin typeface="Arial Black"/>
              </a:rPr>
              <a:t>MISSION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flip="none" rotWithShape="1">
                <a:gsLst>
                  <a:gs pos="0">
                    <a:srgbClr val="FFC000"/>
                  </a:gs>
                  <a:gs pos="100000">
                    <a:srgbClr val="FFFF00"/>
                  </a:gs>
                </a:gsLst>
                <a:lin ang="16200000" scaled="1"/>
                <a:tileRect/>
              </a:gradFill>
              <a:latin typeface="Arial Black"/>
            </a:endParaRPr>
          </a:p>
        </p:txBody>
      </p:sp>
      <p:sp>
        <p:nvSpPr>
          <p:cNvPr id="30" name="WordArt 9"/>
          <p:cNvSpPr>
            <a:spLocks noChangeArrowheads="1" noChangeShapeType="1" noTextEdit="1"/>
          </p:cNvSpPr>
          <p:nvPr/>
        </p:nvSpPr>
        <p:spPr bwMode="auto">
          <a:xfrm rot="2684672">
            <a:off x="4486397" y="1933635"/>
            <a:ext cx="3017100" cy="56832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latin typeface="Arial Black"/>
              </a:rPr>
              <a:t>ADVERSITY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flip="none" rotWithShape="1">
                <a:gsLst>
                  <a:gs pos="0">
                    <a:srgbClr val="FFC000"/>
                  </a:gs>
                  <a:gs pos="100000">
                    <a:srgbClr val="FFFF00"/>
                  </a:gs>
                </a:gsLst>
                <a:lin ang="16200000" scaled="1"/>
                <a:tileRect/>
              </a:gradFill>
              <a:latin typeface="Arial Black"/>
            </a:endParaRPr>
          </a:p>
        </p:txBody>
      </p:sp>
      <p:pic>
        <p:nvPicPr>
          <p:cNvPr id="5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722422">
            <a:off x="3902671" y="1700746"/>
            <a:ext cx="1399576" cy="135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870374">
            <a:off x="3959296" y="3967451"/>
            <a:ext cx="1376887" cy="140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6" cstate="print"/>
          <a:srcRect t="2334" r="5385"/>
          <a:stretch>
            <a:fillRect/>
          </a:stretch>
        </p:blipFill>
        <p:spPr bwMode="auto">
          <a:xfrm rot="18941833">
            <a:off x="2770779" y="2810931"/>
            <a:ext cx="1421718" cy="140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8849165">
            <a:off x="5116279" y="2814222"/>
            <a:ext cx="1380371" cy="144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8082086" y="6577781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Time: 40 min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14748" y="6536757"/>
            <a:ext cx="57259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</a:rPr>
              <a:t>2  min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07764" y="516179"/>
            <a:ext cx="7941875" cy="215326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perspectiveRelaxed" fov="4500000">
                <a:rot lat="21300000" lon="0" rev="0"/>
              </a:camera>
              <a:lightRig rig="flood" dir="tl"/>
            </a:scene3d>
            <a:sp3d z="342900" extrusionH="12700" contourW="12700">
              <a:bevelT w="69850" h="101600"/>
              <a:bevelB w="69850" h="101600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  <a:t>Youth </a:t>
            </a:r>
            <a:r>
              <a:rPr lang="en-US" sz="6000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  <a:t>Leadership</a:t>
            </a:r>
            <a:endParaRPr lang="en-US" sz="6000" cap="small" dirty="0">
              <a:ln w="18415" cmpd="sng">
                <a:noFill/>
                <a:prstDash val="solid"/>
              </a:ln>
              <a:solidFill>
                <a:srgbClr val="FFE389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Engravers MT" panose="020907070805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12565" y="4448099"/>
            <a:ext cx="7292454" cy="2153265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  <a:scene3d>
              <a:camera prst="perspectiveRelaxed" fov="4500000">
                <a:rot lat="21300000" lon="0" rev="0"/>
              </a:camera>
              <a:lightRig rig="flood" dir="tl"/>
            </a:scene3d>
            <a:sp3d z="342900" extrusionH="12700" contourW="12700">
              <a:bevelT w="69850" h="101600"/>
              <a:bevelB w="69850" h="101600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</a:rPr>
              <a:t>Program</a:t>
            </a:r>
            <a:endParaRPr lang="en-US" sz="6000" cap="small" dirty="0">
              <a:ln w="18415" cmpd="sng">
                <a:noFill/>
                <a:prstDash val="solid"/>
              </a:ln>
              <a:solidFill>
                <a:srgbClr val="FFE389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Engravers MT" panose="020907070805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8700" y="-4763"/>
            <a:ext cx="8229600" cy="682626"/>
          </a:xfrm>
          <a:effectLst/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133350" h="133350" prst="angle"/>
              <a:bevelB h="120650"/>
            </a:sp3d>
          </a:bodyPr>
          <a:lstStyle/>
          <a:p>
            <a:r>
              <a:rPr lang="en-US" sz="3200" cap="small" dirty="0" smtClean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  <a:ea typeface="+mn-ea"/>
                <a:cs typeface="+mn-cs"/>
              </a:rPr>
              <a:t>Rebuilding Trust </a:t>
            </a:r>
            <a:r>
              <a:rPr lang="en-US" sz="3200" cap="small" dirty="0">
                <a:ln w="18415" cmpd="sng">
                  <a:noFill/>
                  <a:prstDash val="solid"/>
                </a:ln>
                <a:solidFill>
                  <a:srgbClr val="FFE389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Engravers MT" panose="02090707080505020304" pitchFamily="18" charset="0"/>
                <a:ea typeface="+mn-ea"/>
                <a:cs typeface="+mn-cs"/>
              </a:rPr>
              <a:t>in America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625419" y="2630128"/>
            <a:ext cx="6914015" cy="274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666675" y="5212303"/>
            <a:ext cx="1849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CHARACTER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3606" y="5241799"/>
            <a:ext cx="1527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TRUST</a:t>
            </a:r>
            <a:endParaRPr lang="en-US" sz="2400" b="1" spc="100" dirty="0">
              <a:solidFill>
                <a:schemeClr val="accent6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5767" y="5241799"/>
            <a:ext cx="1814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TEAMWORK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0371141">
            <a:off x="5341887" y="2463479"/>
            <a:ext cx="299169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COLLABORATIVE</a:t>
            </a:r>
          </a:p>
          <a:p>
            <a:pPr algn="ctr">
              <a:lnSpc>
                <a:spcPct val="80000"/>
              </a:lnSpc>
            </a:pPr>
            <a:r>
              <a:rPr lang="en-US" sz="2400" b="1" spc="50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LEADERSHIP</a:t>
            </a:r>
            <a:endParaRPr lang="en-US" sz="2400" b="1" spc="500" dirty="0">
              <a:solidFill>
                <a:schemeClr val="accent6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58100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 ½ min</a:t>
            </a:r>
            <a:endParaRPr lang="en-US" sz="1200" dirty="0"/>
          </a:p>
        </p:txBody>
      </p:sp>
      <p:pic>
        <p:nvPicPr>
          <p:cNvPr id="28" name="Picture 2" descr="Image result for glob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2614" y="2597639"/>
            <a:ext cx="2318199" cy="2345798"/>
          </a:xfrm>
          <a:prstGeom prst="rect">
            <a:avLst/>
          </a:prstGeom>
          <a:noFill/>
        </p:spPr>
      </p:pic>
      <p:grpSp>
        <p:nvGrpSpPr>
          <p:cNvPr id="27" name="Group 26"/>
          <p:cNvGrpSpPr/>
          <p:nvPr/>
        </p:nvGrpSpPr>
        <p:grpSpPr>
          <a:xfrm>
            <a:off x="1386336" y="2507222"/>
            <a:ext cx="2521973" cy="2492248"/>
            <a:chOff x="-353963" y="1622323"/>
            <a:chExt cx="3436373" cy="3012581"/>
          </a:xfrm>
        </p:grpSpPr>
        <p:sp>
          <p:nvSpPr>
            <p:cNvPr id="26" name="Oval 25"/>
            <p:cNvSpPr/>
            <p:nvPr/>
          </p:nvSpPr>
          <p:spPr>
            <a:xfrm>
              <a:off x="-353963" y="1622323"/>
              <a:ext cx="3436373" cy="29201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0" name="Group 8"/>
            <p:cNvGrpSpPr/>
            <p:nvPr/>
          </p:nvGrpSpPr>
          <p:grpSpPr>
            <a:xfrm>
              <a:off x="-353938" y="1710815"/>
              <a:ext cx="3387735" cy="2924089"/>
              <a:chOff x="1980736" y="1792790"/>
              <a:chExt cx="4563112" cy="4140436"/>
            </a:xfrm>
          </p:grpSpPr>
          <p:pic>
            <p:nvPicPr>
              <p:cNvPr id="22" name="Picture 21" descr="ICLI Logo V3.PNG"/>
              <p:cNvPicPr>
                <a:picLocks noChangeAspect="1"/>
              </p:cNvPicPr>
              <p:nvPr/>
            </p:nvPicPr>
            <p:blipFill>
              <a:blip r:embed="rId5" cstate="print"/>
              <a:srcRect b="17101"/>
              <a:stretch>
                <a:fillRect/>
              </a:stretch>
            </p:blipFill>
            <p:spPr>
              <a:xfrm>
                <a:off x="1980736" y="1792790"/>
                <a:ext cx="4563112" cy="4106565"/>
              </a:xfrm>
              <a:prstGeom prst="rect">
                <a:avLst/>
              </a:prstGeom>
            </p:spPr>
          </p:pic>
          <p:grpSp>
            <p:nvGrpSpPr>
              <p:cNvPr id="23" name="Group 7"/>
              <p:cNvGrpSpPr/>
              <p:nvPr/>
            </p:nvGrpSpPr>
            <p:grpSpPr>
              <a:xfrm>
                <a:off x="3908406" y="4616249"/>
                <a:ext cx="2457449" cy="1316977"/>
                <a:chOff x="3923154" y="4689989"/>
                <a:chExt cx="2457449" cy="1316977"/>
              </a:xfrm>
            </p:grpSpPr>
            <p:sp>
              <p:nvSpPr>
                <p:cNvPr id="24" name="TextBox 5"/>
                <p:cNvSpPr txBox="1"/>
                <p:nvPr/>
              </p:nvSpPr>
              <p:spPr>
                <a:xfrm>
                  <a:off x="3923154" y="4689989"/>
                  <a:ext cx="2457449" cy="13169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400" dirty="0" smtClean="0">
                      <a:solidFill>
                        <a:srgbClr val="44C4C4"/>
                      </a:solidFill>
                      <a:latin typeface="Rockwell" pitchFamily="18" charset="0"/>
                    </a:rPr>
                    <a:t>ICLI</a:t>
                  </a:r>
                  <a:endParaRPr lang="en-US" sz="4400" dirty="0">
                    <a:solidFill>
                      <a:srgbClr val="44C4C4"/>
                    </a:solidFill>
                    <a:latin typeface="Rockwell" pitchFamily="18" charset="0"/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5600779" y="5263997"/>
                  <a:ext cx="103239" cy="1769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</p:grpSp>
        </p:grpSp>
      </p:grpSp>
      <p:sp>
        <p:nvSpPr>
          <p:cNvPr id="18" name="Content Placeholder 6"/>
          <p:cNvSpPr txBox="1">
            <a:spLocks/>
          </p:cNvSpPr>
          <p:nvPr/>
        </p:nvSpPr>
        <p:spPr>
          <a:xfrm>
            <a:off x="325077" y="5845164"/>
            <a:ext cx="8686800" cy="604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</a:t>
            </a:r>
            <a:r>
              <a:rPr kumimoji="0" lang="en-US" sz="2000" b="1" i="1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Strategic – Focused on </a:t>
            </a:r>
            <a:r>
              <a:rPr lang="en-US" sz="2000" b="1" i="1" dirty="0" smtClean="0">
                <a:solidFill>
                  <a:srgbClr val="C00000"/>
                </a:solidFill>
              </a:rPr>
              <a:t>Root Causes</a:t>
            </a:r>
            <a:endParaRPr kumimoji="0" lang="en-US" sz="20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4647" y="707913"/>
            <a:ext cx="87265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60 – 70 % of All Human Behavior is Culturally Determined</a:t>
            </a:r>
          </a:p>
          <a:p>
            <a:pPr marL="574675" indent="-234950">
              <a:buClr>
                <a:srgbClr val="C00000"/>
              </a:buClr>
              <a:buFont typeface="Wingdings" pitchFamily="2" charset="2"/>
              <a:buChar char="Ä"/>
            </a:pP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i="1" dirty="0" smtClean="0">
                <a:solidFill>
                  <a:srgbClr val="C00000"/>
                </a:solidFill>
              </a:rPr>
              <a:t>Leadership is the #1 Influencer of Culture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 Black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rgbClr val="CC0000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rgbClr val="CC0000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11152</TotalTime>
  <Words>553</Words>
  <Application>Microsoft Office PowerPoint</Application>
  <PresentationFormat>On-screen Show (4:3)</PresentationFormat>
  <Paragraphs>155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Arial</vt:lpstr>
      <vt:lpstr>Rockwell</vt:lpstr>
      <vt:lpstr>Engravers MT</vt:lpstr>
      <vt:lpstr>Calibri</vt:lpstr>
      <vt:lpstr>Times New Roman</vt:lpstr>
      <vt:lpstr>Lucida Sans Unicode</vt:lpstr>
      <vt:lpstr>Verdana</vt:lpstr>
      <vt:lpstr>Arial Black</vt:lpstr>
      <vt:lpstr>Wingdings</vt:lpstr>
      <vt:lpstr>Georgia</vt:lpstr>
      <vt:lpstr>Arial Narrow</vt:lpstr>
      <vt:lpstr>Impact</vt:lpstr>
      <vt:lpstr>Office Theme</vt:lpstr>
      <vt:lpstr>3_Default Design</vt:lpstr>
      <vt:lpstr>Slide 1</vt:lpstr>
      <vt:lpstr>Potential Synergies</vt:lpstr>
      <vt:lpstr>Trust is the Underpinning of All Civilization</vt:lpstr>
      <vt:lpstr>Where Trust is Most Important</vt:lpstr>
      <vt:lpstr>Impact of Trust on Personal Wellbeing</vt:lpstr>
      <vt:lpstr>High Costs of Healthcare</vt:lpstr>
      <vt:lpstr>DisTrust in America</vt:lpstr>
      <vt:lpstr>DisTrust in America Sentinel Species  -- Youth in Peril </vt:lpstr>
      <vt:lpstr>Slide 9</vt:lpstr>
      <vt:lpstr>Rebuilding Trust in America</vt:lpstr>
    </vt:vector>
  </TitlesOfParts>
  <Company>University Of Maryland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 in America</dc:title>
  <dc:creator>Robert Porter Lynch</dc:creator>
  <cp:lastModifiedBy>Robert Porter Lynch</cp:lastModifiedBy>
  <cp:revision>102</cp:revision>
  <dcterms:created xsi:type="dcterms:W3CDTF">2016-08-22T14:46:56Z</dcterms:created>
  <dcterms:modified xsi:type="dcterms:W3CDTF">2017-03-19T18:13:08Z</dcterms:modified>
</cp:coreProperties>
</file>